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94" r:id="rId3"/>
    <p:sldId id="295" r:id="rId4"/>
    <p:sldId id="301" r:id="rId5"/>
    <p:sldId id="306" r:id="rId6"/>
    <p:sldId id="296" r:id="rId7"/>
    <p:sldId id="302" r:id="rId8"/>
    <p:sldId id="297" r:id="rId9"/>
    <p:sldId id="303" r:id="rId10"/>
    <p:sldId id="298" r:id="rId11"/>
    <p:sldId id="304" r:id="rId12"/>
    <p:sldId id="299" r:id="rId13"/>
    <p:sldId id="305" r:id="rId14"/>
    <p:sldId id="300" r:id="rId15"/>
    <p:sldId id="293" r:id="rId16"/>
    <p:sldId id="523" r:id="rId17"/>
    <p:sldId id="511" r:id="rId18"/>
    <p:sldId id="512" r:id="rId19"/>
    <p:sldId id="513" r:id="rId20"/>
    <p:sldId id="514" r:id="rId21"/>
    <p:sldId id="515" r:id="rId22"/>
    <p:sldId id="282" r:id="rId23"/>
    <p:sldId id="284" r:id="rId24"/>
    <p:sldId id="285" r:id="rId25"/>
    <p:sldId id="524" r:id="rId26"/>
    <p:sldId id="525" r:id="rId27"/>
    <p:sldId id="286" r:id="rId28"/>
    <p:sldId id="287" r:id="rId29"/>
    <p:sldId id="516" r:id="rId30"/>
    <p:sldId id="288" r:id="rId31"/>
    <p:sldId id="289" r:id="rId32"/>
    <p:sldId id="290" r:id="rId33"/>
    <p:sldId id="291" r:id="rId34"/>
    <p:sldId id="517" r:id="rId35"/>
    <p:sldId id="292" r:id="rId36"/>
    <p:sldId id="526" r:id="rId37"/>
    <p:sldId id="527" r:id="rId38"/>
    <p:sldId id="528" r:id="rId39"/>
    <p:sldId id="529" r:id="rId40"/>
    <p:sldId id="530" r:id="rId41"/>
    <p:sldId id="532" r:id="rId42"/>
    <p:sldId id="311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541" r:id="rId52"/>
    <p:sldId id="542" r:id="rId53"/>
    <p:sldId id="543" r:id="rId54"/>
    <p:sldId id="544" r:id="rId55"/>
    <p:sldId id="545" r:id="rId56"/>
    <p:sldId id="546" r:id="rId57"/>
    <p:sldId id="547" r:id="rId58"/>
    <p:sldId id="548" r:id="rId59"/>
    <p:sldId id="549" r:id="rId60"/>
    <p:sldId id="550" r:id="rId61"/>
    <p:sldId id="551" r:id="rId62"/>
    <p:sldId id="552" r:id="rId63"/>
    <p:sldId id="307" r:id="rId64"/>
    <p:sldId id="308" r:id="rId65"/>
    <p:sldId id="309" r:id="rId66"/>
    <p:sldId id="553" r:id="rId67"/>
    <p:sldId id="554" r:id="rId68"/>
    <p:sldId id="555" r:id="rId69"/>
    <p:sldId id="556" r:id="rId70"/>
    <p:sldId id="557" r:id="rId71"/>
    <p:sldId id="316" r:id="rId72"/>
    <p:sldId id="317" r:id="rId73"/>
    <p:sldId id="320" r:id="rId74"/>
    <p:sldId id="558" r:id="rId75"/>
    <p:sldId id="318" r:id="rId76"/>
    <p:sldId id="319" r:id="rId77"/>
    <p:sldId id="559" r:id="rId78"/>
    <p:sldId id="560" r:id="rId79"/>
    <p:sldId id="321" r:id="rId80"/>
    <p:sldId id="561" r:id="rId81"/>
    <p:sldId id="562" r:id="rId82"/>
    <p:sldId id="563" r:id="rId83"/>
    <p:sldId id="564" r:id="rId84"/>
    <p:sldId id="565" r:id="rId85"/>
    <p:sldId id="566" r:id="rId86"/>
    <p:sldId id="567" r:id="rId87"/>
    <p:sldId id="322" r:id="rId88"/>
    <p:sldId id="323" r:id="rId89"/>
    <p:sldId id="324" r:id="rId90"/>
    <p:sldId id="325" r:id="rId91"/>
    <p:sldId id="310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DE954-C922-4C98-B935-E149DA9B331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3090-6009-4E2D-9250-20CCEA1F3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9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EEE6-B132-478E-84E9-3D598554309F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EEE6-B132-478E-84E9-3D598554309F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C106-97BB-323E-C5B5-6CDB2F374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6AEE-5EFE-FF03-2A98-25EFCD3F5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1FD9F-343A-F771-71AA-2AFFE83B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EE5F9-AA82-0CE7-80E0-437A67560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B5DA2-E51F-4355-1627-AF541D36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5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E50E-9608-E8BF-E242-4FB8780C3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31C05-1B26-9F7C-92D4-C307BF503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28812-FB45-08D6-B277-47CE591A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8FA0F-7BF7-C35E-F961-B50F55FD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72F0C-2889-B31D-CBC4-9F8608AD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6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42B848-1E26-B472-C83A-940E535C3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24F90-5B6D-B582-EF31-E7C620F5D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65ED8-F16E-7F2B-9D0D-A689EC52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4B747-9FF4-5DFB-008B-FF91E9553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FE4BE-F472-7FDF-8026-1CD7F736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7D5C8-803D-D074-709B-BDBB1885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2D1A-930A-1706-82B3-85BF1676C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4DCF4-ADD7-1EC7-D037-A03DA666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4826A-C40E-8274-2F62-1EC97880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48A6D-9325-6993-A29B-1FB1BC8E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9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B4A0-7C7E-DB94-3947-0651B83A6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D4941-2F25-A238-95D1-D5BCD029E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DFCA-B4AA-279C-30F8-3968E2809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2A1E0-3057-3BA0-04BA-33A711D8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251B6-4163-4E4C-0A77-5E8C09C4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ED621-4E71-2C55-FF43-18CDB541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FEB3F-E9CC-8F75-C3C4-05CFE036B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2006B-B249-E708-6AA2-416D9CD9A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212E2-EEF0-421E-1170-7EEF102B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D2572-3BE8-3171-C79C-279BED9D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E6048-626C-94D2-032F-BAD54F17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0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5E42-1000-0C7F-2AEF-A5C1F9C1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EDD42-E568-99BB-0593-21870649F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57CE9-C724-01B1-379A-71E999268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EF1E4-8FEA-C31E-9333-48608E464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4456F-6521-B8AD-1805-D0377442B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E573D-33ED-D4B0-C890-C306924D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7039C-8145-56BD-B3CE-738A52A5A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A6449-3561-4937-F453-7DD87E02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2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FDC4-82CB-FD4C-862C-67606B35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1C4BC-A584-D069-C761-7E1686F5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1B28C-D771-0E10-0C47-39A5D722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A5722-6C1F-AF53-ADDB-34B9BE8C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402C1-9300-038B-1BE3-2838901C6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FAD03-D14E-84ED-A1CF-2E6629FD1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39B8A-0BD4-5D54-6D4F-6154DF5F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1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B560-2758-C4A6-6E12-76EC702B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B3283-E2B0-63F1-402B-7FB97A478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9585-DE26-5AE0-F513-C4BA4BBE4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61313-5264-148B-272F-68990C00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7E0D2-9A85-BF8A-2E8D-6F8025C2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AB7E6-FCCB-660B-8C67-E5BEC789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3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88C66-DBBC-BDCB-2E15-56380728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7991B-EA07-042F-13A8-09EF6D748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FACAD-5997-2FC8-1ADD-F1C8C050A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499A5-A42A-7070-A1C4-C62E21D9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39D97-CFB9-7A08-6EF0-7AF95AF4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6625C-D032-323C-BA94-EE4C20C4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1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D6CE8E-5253-294B-2D16-5BF432337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A0259-C179-82C2-D79C-0E372B0C7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81023-F8E3-CEBC-84E4-DF75790BB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210AC-486D-4412-8B3E-2957842DD604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C1EC7-6BAD-E837-1A4E-29BD81D19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8A17-09C9-48C0-DDF9-20BB5AA2A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2043-E6F8-4CC2-B24A-EDB7D797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5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8BAC-E558-2D2C-E348-4CD808FFA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八册第六课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8178D6-1F82-1C91-A357-3092070C00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64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159192"/>
            <a:ext cx="732561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86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4" y="661989"/>
            <a:ext cx="741997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72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108746"/>
            <a:ext cx="7447482" cy="2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23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4" y="533400"/>
            <a:ext cx="57816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600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56" y="2132856"/>
            <a:ext cx="892474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80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3931"/>
            <a:ext cx="476883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836712"/>
            <a:ext cx="424253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880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E40F6-A0E8-4222-98F6-35B71C8D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48" y="476673"/>
            <a:ext cx="4168501" cy="5738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919D9-DA39-4E01-A44B-987E905D1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32657"/>
            <a:ext cx="4351397" cy="57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48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77F43-A686-4490-A1A6-49A3D615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9" y="260648"/>
            <a:ext cx="4081021" cy="3672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A1449-93AD-4959-8EFC-D84508B11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3" y="2097903"/>
            <a:ext cx="4429329" cy="43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10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A7665-D06A-458A-8246-4803D233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864" y="756865"/>
            <a:ext cx="6068272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2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fireplace surrounded by trees and grass&#10;&#10;Description automatically generated with low confidence">
            <a:extLst>
              <a:ext uri="{FF2B5EF4-FFF2-40B4-BE49-F238E27FC236}">
                <a16:creationId xmlns:a16="http://schemas.microsoft.com/office/drawing/2014/main" id="{7F128581-249E-40B0-8675-64B913262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9" y="1468338"/>
            <a:ext cx="8963025" cy="3921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1856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第六課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清明節的一天</a:t>
            </a:r>
            <a:endParaRPr 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7817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5BC2EF3-4EB4-444A-B28D-5B9B4590C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79" b="17100"/>
          <a:stretch/>
        </p:blipFill>
        <p:spPr>
          <a:xfrm>
            <a:off x="15240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722839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utter's mill replica">
            <a:extLst>
              <a:ext uri="{FF2B5EF4-FFF2-40B4-BE49-F238E27FC236}">
                <a16:creationId xmlns:a16="http://schemas.microsoft.com/office/drawing/2014/main" id="{4D104C3A-D0C2-405B-83CB-0F0AF14B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2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9536" y="0"/>
            <a:ext cx="8291264" cy="1417638"/>
          </a:xfrm>
        </p:spPr>
        <p:txBody>
          <a:bodyPr>
            <a:normAutofit fontScale="90000"/>
          </a:bodyPr>
          <a:lstStyle/>
          <a:p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清明節掃墓</a:t>
            </a:r>
            <a:b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清明节扫墓</a:t>
            </a:r>
            <a:endParaRPr 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 descr="掃墓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9496" y="1340768"/>
            <a:ext cx="4704000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d.share.photo.xuite.net/hz7369/1d2e0a1/14374741/758920012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6496" y="3501360"/>
            <a:ext cx="4224000" cy="31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清明節祭品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清明节祭品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 descr="清明節祭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5520" y="2025200"/>
            <a:ext cx="4272000" cy="32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4" name="Picture 2" descr="http://b.share.photo.xuite.net/ing495/1b4943a/10407806/478983868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8542" y="1330796"/>
            <a:ext cx="3571875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1504" y="-99392"/>
            <a:ext cx="8229600" cy="1143000"/>
          </a:xfrm>
        </p:spPr>
        <p:txBody>
          <a:bodyPr/>
          <a:lstStyle/>
          <a:p>
            <a:r>
              <a:rPr lang="zh-TW" altLang="en-US" dirty="0"/>
              <a:t>課文問題  课文问题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836712"/>
            <a:ext cx="8892480" cy="6021288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清明節有哪些習俗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None/>
            </a:pPr>
            <a:r>
              <a:rPr lang="en-US" altLang="zh-CN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清明节有哪些习俗</a:t>
            </a:r>
            <a:r>
              <a:rPr lang="en-US" altLang="zh-CN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清明節掃墓的時候要做些什麼</a:t>
            </a:r>
            <a:r>
              <a:rPr lang="en-US" altLang="zh-TW" dirty="0">
                <a:latin typeface="王漢宗中明體注音" pitchFamily="82" charset="-120"/>
                <a:ea typeface="王漢宗中明體注音" pitchFamily="82" charset="-120"/>
              </a:rPr>
              <a:t>?</a:t>
            </a:r>
          </a:p>
          <a:p>
            <a:pPr>
              <a:buNone/>
            </a:pPr>
            <a:r>
              <a:rPr lang="en-US" altLang="zh-CN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en-US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清明节扫墓的时候要做些什么</a:t>
            </a:r>
            <a:r>
              <a:rPr lang="en-US" altLang="zh-CN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9458" name="Picture 2" descr="http://zh.casfex.com/10030501312030132/product/340565/1428035626_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695" y="836713"/>
            <a:ext cx="3567341" cy="23380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9536" y="0"/>
            <a:ext cx="8291264" cy="1417638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Auburn 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華工塑像</a:t>
            </a:r>
            <a:endParaRPr 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 descr="華工塑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5712" y="1600200"/>
            <a:ext cx="6662752" cy="4932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Marshall Gold Discovery State Historic park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8110" y="837384"/>
            <a:ext cx="6292266" cy="6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擦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wipe)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4981292"/>
            <a:ext cx="8748464" cy="1440160"/>
          </a:xfrm>
        </p:spPr>
        <p:txBody>
          <a:bodyPr>
            <a:normAutofit/>
          </a:bodyPr>
          <a:lstStyle/>
          <a:p>
            <a:r>
              <a:rPr lang="zh-TW" altLang="en-US" dirty="0"/>
              <a:t>媽媽把客廳的玻璃都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擦一遍</a:t>
            </a:r>
            <a:r>
              <a:rPr lang="zh-TW" altLang="en-US" dirty="0"/>
              <a:t>。 </a:t>
            </a:r>
            <a:endParaRPr lang="en-US" altLang="zh-TW" dirty="0"/>
          </a:p>
          <a:p>
            <a:r>
              <a:rPr lang="zh-CN" altLang="en-US" dirty="0"/>
              <a:t>妈妈把客厅的玻璃都擦一遍。 </a:t>
            </a:r>
            <a:endParaRPr lang="en-US" dirty="0"/>
          </a:p>
        </p:txBody>
      </p:sp>
      <p:pic>
        <p:nvPicPr>
          <p:cNvPr id="20482" name="Picture 2" descr="http://www.7fsanguo.com/uploads/allimg/150606/2-150606223240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0704" y="1145099"/>
            <a:ext cx="5150592" cy="34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板擦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a black board eraser)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52600" y="5157192"/>
            <a:ext cx="8686800" cy="1512168"/>
          </a:xfrm>
        </p:spPr>
        <p:txBody>
          <a:bodyPr>
            <a:normAutofit/>
          </a:bodyPr>
          <a:lstStyle/>
          <a:p>
            <a:r>
              <a:rPr lang="zh-TW" altLang="en-US" dirty="0"/>
              <a:t>你可以拿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板擦</a:t>
            </a:r>
            <a:r>
              <a:rPr lang="zh-TW" altLang="en-US" dirty="0"/>
              <a:t>把黑板的字擦掉嗎</a:t>
            </a:r>
            <a:r>
              <a:rPr lang="en-US" dirty="0"/>
              <a:t>? </a:t>
            </a:r>
          </a:p>
          <a:p>
            <a:r>
              <a:rPr lang="zh-CN" altLang="en-US" dirty="0"/>
              <a:t>你可以拿板擦把黑板的字擦掉吗</a:t>
            </a:r>
            <a:r>
              <a:rPr lang="en-US" altLang="zh-CN" dirty="0"/>
              <a:t>? </a:t>
            </a:r>
            <a:endParaRPr lang="en-US" dirty="0"/>
          </a:p>
        </p:txBody>
      </p:sp>
      <p:pic>
        <p:nvPicPr>
          <p:cNvPr id="21506" name="Picture 2" descr="http://6.share.photo.xuite.net/wonderlinkco/16403d1/10427374/480346083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1450375"/>
            <a:ext cx="4762500" cy="3400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5E93-8171-413B-994E-BACD2B5C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请用括号内的字造句来完成对话：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EAB1F-90BC-43B9-947C-3D974E857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糟了我把小美的姓写错了。</a:t>
            </a:r>
            <a:endParaRPr lang="en-US" altLang="zh-CN" dirty="0"/>
          </a:p>
          <a:p>
            <a:r>
              <a:rPr lang="en-US" altLang="zh-CN" dirty="0"/>
              <a:t>______________________________(</a:t>
            </a:r>
            <a:r>
              <a:rPr lang="zh-CN" altLang="en-US" dirty="0"/>
              <a:t>擦掉</a:t>
            </a:r>
            <a:r>
              <a:rPr lang="en-US" altLang="zh-CN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5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568" y="476673"/>
            <a:ext cx="46730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說說看清明節的習俗和活動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52" y="1412777"/>
            <a:ext cx="6245661" cy="520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396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默念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to recite silently)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4797152"/>
            <a:ext cx="9036496" cy="2060848"/>
          </a:xfrm>
        </p:spPr>
        <p:txBody>
          <a:bodyPr>
            <a:normAutofit/>
          </a:bodyPr>
          <a:lstStyle/>
          <a:p>
            <a:r>
              <a:rPr lang="zh-TW" altLang="en-US" dirty="0"/>
              <a:t>開獎時，許多人都在心中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默念</a:t>
            </a:r>
            <a:r>
              <a:rPr lang="zh-TW" altLang="en-US" dirty="0"/>
              <a:t>自己的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號碼</a:t>
            </a:r>
            <a:r>
              <a:rPr lang="zh-TW" altLang="en-US" dirty="0"/>
              <a:t>，希望能幸運中獎。</a:t>
            </a:r>
            <a:endParaRPr lang="en-US" altLang="zh-TW" dirty="0"/>
          </a:p>
          <a:p>
            <a:r>
              <a:rPr lang="zh-CN" altLang="en-US" dirty="0"/>
              <a:t>开奖时，许多人都在心中默念自己的号码，希望能幸运中奖。</a:t>
            </a:r>
            <a:endParaRPr lang="en-US" dirty="0"/>
          </a:p>
        </p:txBody>
      </p:sp>
      <p:pic>
        <p:nvPicPr>
          <p:cNvPr id="4" name="圖片 3" descr="中獎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3792" y="1086681"/>
            <a:ext cx="3477428" cy="37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默默地</a:t>
            </a:r>
            <a:r>
              <a:rPr lang="en-US" altLang="zh-TW" sz="4000" dirty="0">
                <a:latin typeface="Times New Roman" pitchFamily="18" charset="0"/>
                <a:ea typeface="王漢宗中明體破音一" pitchFamily="82" charset="-120"/>
                <a:cs typeface="Times New Roman" pitchFamily="18" charset="0"/>
              </a:rPr>
              <a:t>(silently)</a:t>
            </a:r>
            <a:endParaRPr lang="en-US" sz="4000" dirty="0">
              <a:latin typeface="Times New Roman" pitchFamily="18" charset="0"/>
              <a:ea typeface="王漢宗中明體破音一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5"/>
            <a:ext cx="8964488" cy="2016224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我的爸爸媽媽一直都</a:t>
            </a:r>
            <a:r>
              <a:rPr lang="zh-TW" altLang="en-US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默默地</a:t>
            </a:r>
            <a:r>
              <a:rPr lang="zh-TW" altLang="en-US" sz="2400" dirty="0"/>
              <a:t>在背後支持我，他們是我最重要的精神支柱。</a:t>
            </a:r>
            <a:endParaRPr lang="en-US" altLang="zh-TW" sz="2400" dirty="0"/>
          </a:p>
          <a:p>
            <a:r>
              <a:rPr lang="zh-CN" altLang="en-US" sz="2400" dirty="0"/>
              <a:t>我的爸爸妈妈一直都默默地在背后支持我，他们是我最重要的精神支柱。</a:t>
            </a:r>
            <a:endParaRPr lang="en-US" sz="2400" dirty="0"/>
          </a:p>
        </p:txBody>
      </p:sp>
      <p:pic>
        <p:nvPicPr>
          <p:cNvPr id="4" name="圖片 3" descr="爸爸媽媽支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2065" y="3861344"/>
            <a:ext cx="2760607" cy="26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0" name="AutoShape 2" descr="data:image/jpeg;base64,/9j/4AAQSkZJRgABAQAAAQABAAD/2wCEAAkGBxMTEhUTExMVFRUXFxUYFRgYGBUXHhgYFRUXGRcZFhgYHSggGBolHRUVITEhJykrLi4uFx8zODMsNygtLi0BCgoKDg0OGxAQGy0mHyYtLS0vLS0tLS8tLS0tLS0tLS0tLS0rLS0tLS0tLS0tLS0tLS0tLS0tLS0tLS0tLS0tLf/AABEIAM0A9QMBIgACEQEDEQH/xAAcAAABBQEBAQAAAAAAAAAAAAAAAwQFBgcCCAH/xABFEAABAwIDBQUEBwUGBgMAAAABAAIDBBEFITEGEkFRYRMicYGRBzKhsSNCUnKSwdEUQ2KC8DOissLh8RUkU3OT0hZjs//EABkBAAMBAQEAAAAAAAAAAAAAAAADBAIBBf/EACURAAIDAAICAgICAwAAAAAAAAABAgMREjEEIUFREyIyYRRScf/aAAwDAQACEQMRAD8A3FCiqfHGH3hu9dQpNjwRcEEHQjNZjJS6OuLXZ0hCFo4CEIQBV8fH0jvL5BVeuVq2gH0h8B8gqtXLz7v5Mvp6RWMTTXY5l8SpR/8Abf0aT+SdYoj2fwb2J0/QyOPlC+3xIS6vckPs/gzdkIQvUPJBcTStY0ucbAC5JSNdWNiYXOIyBIFwCbC9hzWYVOPvneS53d03b5ZHSyXZYoDa6nMttfteM+xbe3F3E9ACqlW45JM8ukIyyA0t0twTaUX/ALM/yk/I/qknQ7wu9vzB9R/sop2Sl2WwrjHoRrazJVvEKrNWZ7hawv1vx8VF4jgrZM2Hcd8D5cPJKG6VGplutA9lew5ne2sqG/QsN4mn964fWI+wD6kcgbpbAez81Ern1JHZROALA7OQ6i9s2s65E6DmtXbtDTM7g7rWizbABtmjJrbaZCw0GirqgktZJdNt5EmkKl1W3QaHDsrGx3SHb3mW2GSjv/m88RDnNEsZzOQad0/ZIyvbmnfmgJVE2aKhVifbmlAuzfk+623qX2/NQ9Zt3Kf7ONjOriXn4WA+KJXQXycjTN/Bf1HV2O08WT5mA/ZB3nfhbcrL8QxyeX+0me4cgd0fhbYFRTpwEmXk/wCqHx8X/ZmiV230Yyiic/q4hg8gLk/BQVVttVu0cyP7rQf8d1UpKwJjUYj1SnbN/I5UwXwWWp2iqHe9USeTi34NsFE1Fbc3JJPMm59SoCXEUg6tWPb7GLiuixtnahVsVhQucTnI1qWU21TnAseML91xJjJ7w+z/ABD80xBuE1qIuKypuL1HOCksZqzXAi4zB0K+qp7EYtvD9nec2i8fVvFvl8vBWxenXNTjqPOsg4SxghCQrp9yN7/stc70BK2YITaBvf8AIKpYgx2fdd6FJxY9US3e1szhci4aSMuAsM0nJXVjsxE638Ra34OIXm2yUnp6VcHD0yCrad7jkx58GuP5KT9ntI6KuEkrSxgik7zgQN47oAz42J9E7gxSbPfZuAcyM/CxTGbaNrTYpUG4tMbL9ouJrIxOH/qs/EEjJjcA/eA+AJ+QWSy4/fRJuxgkaqn/ACpfRMvEX2WXa/aRrJS5tyCAG3BGmo9c/NVOKsEtzICCfrDI/wCvgUyxSuL2lpzCrwxB7MiSRwPLxS+XP2OUVBYXCl7RrvtN1Dh8iOBXNfijxlbJV+PG3BlgUkMULtVzDqZO/td+KcxThV+OqBTgVAtkuYaLjRVzmU5fGQHkuuR71gSLX4CwHxTKevdNG1wHdc0HyI0UfhOKAROY7XeNvMf7pbCZLxuZb3XED7ru8PmR5LXxhn+yRjkD4mutnYg+LTY/JIUjt+NzOMZIH3TmPLUeScUEYbG4E5bxI8wPzuo44q1hfa19FkEiIkrTHIWldnEeqrePV5c/e0t/X6JiK881pQ1aDkk8LPNiPVNX13VQRq1yZyu8DnNEtNXphLVEpq6QpLfztfNaUTLmOhKlWFfabCal+bKad/3YpXf4Wp4zZ2uOQoqr/wAEw+bVrizPJDdqFLwbDYo4XbRS+ZjZ8HuBQjhL6Ofkj9l4o6u4Tpz7qp0FWQp+Ca4UskUC7JnRva9hs5pBB8PyWn4TXtnibI3iMxycNR5FZa511O7D4p2cxhce7J7vR4H5gW8gm+NZxlxfTE+RXyjyXaNBSFcAY33bvDdddvPI5eaXTHGw4wSBjg1xb3SefLz0Xovo89dmV1ddOXBkMTgxos3LdAHi6w+KTqYao+9JE3oXm/8AdBTyo7V4+kkbG/PukhxtzNncel1W6/Dapzu6WOHDdeB/isvMcT1ULy9q33jHIOQf/wCwCbVeKtYLCGNvPIE+qay4BVEd4xt+9IP8t0yOFvGbnRuHR9/mAs4aTPsmK73IeASP7Q5dSMA0b46JGV1l3AbOn1JTSU31SkEb5XhkbHPedGtBcT4ALUNjvZbpLXa6iEHT/uuGv3R6nRNrrb6E2WqPZnuzGyFXWb5gjBjbe7nndaXD6rTxd8BxsmeIYZNTvMcsbo3j6rh8WkZOHUL0/BA1jQxjQ1rRZrWgAADgANAm2LYRBUs3J4myN1AcNDzadWnqFV+H0Sq96eYG1BC7NYQtsxT2U0Un9mZYTws7fHmH3J9Qq5N7F3k5VjbdYTf/APTNKdLGK9FL2Yq950gOfdaR5Eg/MKeon7naOPENt5b36qeq/ZtFQU752SySyAAOuGtbulwuQ0Am97auOiqMjHcTkl2Q4sdXNTR9rK9xbu81DOvc9VJPhuE2liSxiY0wbBRWVcNK55YJXOBcACRusc/IHX3bea06D2H0Y96pqj4GFvzjKy+irHU9RFUM1ie19uYae83zFx5r0/DKHNa5uYcAR4EXCroxxI/IbUigw+x7DW69u7qZLf4WhO4vZVhY/cPd4zTfk5XZCdxX0T85fZV6f2e4YzSjjP396T4PJCnqPDYYgBFDHGBoGMa234QnSF3Ec1sEIQunAQhCAMZ252dNJUb7B9BKSWcmO1dH8yOmXBM6GVbLjGGR1MLoZBdrh5gjRzeRBzWM1FC+mmfDJ7zDa/BwObXDoRb5cFDfXxero9Dx7OSx9kgXpSmge9wLMi0g7xNg0g3BJXdJQ7w3nndZ8T4ch1XbcSY53ZRDJuZtoOpPNS8NZRy+C6VG0R3QBa9hcjnbO1+ChKvFXu1JUXLXaNba/jp1Kj8Rqza29bwTZ2SfbExqS6Q2xqSN7iXsDiMt7Q+ozVNrKuVh+iebcnZ/EKYq5cjnrxUNVlZixzXoZOxyb6/rf/RaLT+yuqfCyQTsa97GuMbw4bhcAd0uF7kXtoq57PdnTWVrAW3ijIkl5brTcN/mdYW5b3Jei1bXXFrWiKy2UXiZiUPssrybOfC1vMvcfQBqsGGeyKMG9RUOk/hY0MHgXG5I8LLTULapghTvmyNwXAqelbuwRNjHEjNzvvOPed5lSSEJondBCEIAEIQgBKpgbIxzHC7XNLXDoRYrDcRo3QTPhfqxxHiOB8CLHzW7qk+0TZx0rRUQi8jBZ7Rq5g4jm5ufiPABJuhyWodTPi/ZmsyaGK+qewyA6pV8Fxfgoi9EXT4Z2r2xjLe1PIDU/wBcSFfTjtVAGhkt2xtDQwtZukNFg02F7WFr6qu7Ow/TOcODCPxEf+pUxVwtf3Tpxtl8UcnHo64qT9o0zCsWhqG70Tw4WBI4i+lwcxx9E+WTUtWaV4ki94C1joW/ZIHDT0Ct+FbbwvFpgY3cbAub8BcefqrK71Lv0yKzx5R9x9otSEhSVkcrd6N7XjS4N8+R5FLp5MCEIQAIQhAAs/8Aaa6Fr4nk2ma13Kxbfu73gd63iVoCo3tLoIgIqp7S4tcIyPqkHeLS4cbEH8WaXctgxtDyaKOO2qAHPd2cX2jq77jeXU5eK6OIwxARQtJufFzzzdbUpDdlq3F29uRDV5+TBxPwC7fPBTAiLN5FjI7Nx/QdAoD0R6KhsY3pbN4kKGkrWzOJtusGnMqPFQZn2sXH1S1XHuZac1xo2htiNS0ZBR9LTSTyNjiaXvebNA4k/wBa8F8jpHyyhkTXSPd7rWgknwHLqty9nmxooo9+QA1Dx3jruN+w0/MjU9AE+qrSa67iiQ2H2YbQU4jydI7vSvHF1tB/C3QeZ4lWFCFYlhA3vsEIQunAQhCABCEIAEIQgAQhCAMx2+2R7NzqqBv0ZzlYPqHi9o+zzHDXTSrsrhYNGi3UhYFtLTdjM8tH0Ze7dt7o7xybyHJSXVpe0WePNv0/gncJb3S4cSfhl+SduisDzSNN9GxjeQF/Hj8bpZ0pI1SGUpsY1B0AFzx6BMpTZxPPI+SeyuAUdWuyPqlsYixez/Fezq+zJ7ko3f525sPpvD+YLU1g+FT7ksLtCJonekjVvCu8Z7HCDyo5LQQhCoJQQhCABQe20TXUM++zfDWb9vuEOv5WU4uXsBBBFwQQQeIOoK41qw6nj089YptBvCw7oAsByHQcFB0/a1EgjhbvOdoToOZPQK7bXbI0jZ3MjfIwNI3t5zXAXF91gtvHUZk+qjWYxBSNLIGd4ixecyf65BQNcXh6cXyWoew0seHwlpf2kzs3uy15DoFEYBh5xCrbAZRGHbzidSQ3Mho4utz5E8LKBrsRfK7UuPyU/sEOyraaR3/UAJ++Cz07yIpbrMybx4bns/s9T0ce5Ay32nHNzzzc7j4aDgFKoQvQPN0EIQgAQhCABCEIAEIQgAQhCABCEIATqGktcGmxIIB5EjJZVNS3jdFK3S7XA8CMj8VrKyjbqV0VXI0ktY+zm8nAtG9bn3rhIvXrSnxpY8IiGr3u7bT5KRi0UAycA3ac09ZUEjJRstSHc4UfOMinMTydU5/YBu7z8m8uJ/QJbRtPCoStme4Nhjk3mkHKxtY3vcGzfNalsZt/2jhT1oEc+jX23WvPAOGjHn0PC2QVLqMRdlBTMAJ0AyA5uceXX5plieGMY28she/iRYAdAM7hOhNw6FW1qfZ6AQsp2P23mp2tjq2vfBoyUg7zRw3hq9vXXx4ahR1bJWCSN7XsdmHNIIPmFdCakvR5063B+xZCELZgEIQgCke0DZSGVklV2jopGs71gHCQgWaC0kd45NBBGo1WSDZxzs5CSeQyHrqVsG3NVvPjgGgHaP6k3DB8HHzCrc0YA0UF80pej0KE+H7FMiwdrMgLJ2KXlkRoeSlamOy5ji1UvJ6UYbBhNYJoY5R9doJ6G2Y8jceSdqtez6W9IB9mSQep3v8AMrKvXg9imeTNZJoEIQtGQQhCABCEIAEIQgAQhCABCEIAE1xLDop2GOVjXtPAjTq06tPUJ0hAGMY97PqyF5MLe3j4FpaHAcnNJFz929+mihmyPhf2UrHMdye0tIvobHgvQCq23cFPJGxsrA94cHMOhaAc8/sm1rcfJT2VRzSqq+W4yi4XRfvH+79Ufa6np81xiRkm7rO6OLiCB5fa8k9nrwcrWA/rJJmYE5eZUbLf7GDtyljIYC5x1cdXHr+ibU1Ib9rUZv1bHwb1dzd04fJ/XSsZYiznk2bxseJHJRtbDI+zGG1/feeHP/ZcO56GWI1r5n9nE0uPG3AcyeAXdBXVNE+8UpYTqGm7Sf4muFietkrNiEVNH2cWvFx1ceLnHiVWanFS6QZ5C/mTzW478GZZns0tm3VY4A77G/dYM/HeuhUOPExbVC7zn9mFVD6RrWHbVSsyktI3rk4efHz9VZaDaCnlyDw132X90+V8j5FZrFKClXRgi6zX5FkfT9nJ+PCX9Enilcx80kt9XWb4NAaPlfzUPLXtc8NvlqfJROMAuc1jL3e4DLlxPpdFT9G3dYN57rNHickuXt6NikkSNXUAkAcSuY+8SBwFz08UyxCDsIwCbutdx5ninOE1vY0W9KCHvL3WIsbEmxN+gC4onWzQfZ2P+Wf/AN59vwsVpUNsfSGKjha73i0vd0MhL7HwDgPJTK9WtZFI8qx7JsEIQtmAQhCABCEIAEIQgAQhCABCEIAEIQgBtiFY2Jhe7yHM8As4xTEHSPLnG5Pw6DopDaXFTK87p7ouG/m7z/RV2YW1Kits5PF0XU1cVr7EnkE39FzKHILraDPmeH+qjq2r3ATc3/PokFCFXOaw5m7uJ5dAo7G8daGiNmR+seQ/VQdfWuzJNlBNe6Ry0o6dc8/6PZal0ju75dOp6p9SYeLZi99UvhlEANFNwU2S5KX0EV9lWnwx4PcIt1vl+qFbuyHEBC5+Rh+NDWnxNT0tVutAJGQz8eKb1Xs0r4jcCOVoNzuPzsNe68DPoLqpV2ISEbt9dPPILTqa7FqyMui101RkZeLrtb90anzPyC+UNWwEyvzLbhg/itmTysDbzKr02LOa0Mtk1oaPRLSm0bWnW13eJzKw4m9JJ7DVOcHOtH+8dfRvIH7RzA9eCb4rjbO2jAYJI2ObaPNoc1pHdJzyytousGqX9iYWRi7nOPaG1t05XtzsE8w/Z5jTf3jz/TkjVE6/ZrWz21ENU0WvG8/u32B/lOjvLPoFOrJo6UNAFlNYbtHPFk49q3k45+TtfW6or8tdTJLPF+YF/QmmGYjHOzfjPQg5Fp5EJ2rE0/aJGs9MEIQunAQhCABCEIAEIQgAQhcSytaC5xDQNSSAB5lAHai9o6vs4HWPef3W+ep8hf4JtW7VQMHdJkPIAgfiPDwuqPtDtGZXbziGgCzQM7efP0SLLUli7KKqJSftej5Pl4qPfKLkjM8TwHQKNZijHk98+p/NJ1+LbrbDdtzH6KH2ehxFMQrw0aqrYhWb2ZyC5rq0HPio+kppqqVsMEbpZHaNby4knRrRcXJsAtwi2YnJRQhMJJWyOYxzmxtDpCMwxpcGhzul3D/YFKYQ0L0B7PdgmUVLJHPuSy1AtUZXbu2IEQvq0Bzrk6lx6LHtqtnDQVj4Myz34XHjG4ndueJGbT1bfiqZV5ElhbykPKIBSYIAUHRyqUilupWipMV3ULrfXxcw1pvSqVb7OaCSR0pic1zt4917g0OI94NvYG5vbS/BW1C9NpPs8lNroxKt9l9YwvfvxPZHd7bF5c/dzADN3I9LnzTHC9hK+r3n7ohbuktMm83ePABtri/O1lvaEv8ADEar5GBUlDUQy9jPE6JwyFxkQOLXDJw6glWqGKwCum2sINPvEe49h8Lnd/zKonRQ318JYiyqxzjoXQ6O+dkSCzblN6vFo2MvfPSyQNWjigq5IJO0j/mbwcOR/XgtEw6tbNG2Rmh4cQRqD1Cy+jxNrtNSpPB8edTSkEb0TxcgcH8HDxAsfJUePdx9PoRfTyWrs0ZCgaTa2mfqXMP8Tb/Ft1IQ4zTu0mj/ABAfAq9Ti+mQuEl2h8hcRytd7pB8CD8l2tmQQhITVcbfeexvi4D5lAC6EzjxWBxsJoyeW839U3xjG44Bb3nnRg+bjwCy5JLTSi28wd19cyFm+82HAcSeQHEqgY1jD53Z5NHut4DqeZ6r5W1L5nb8rrngODRyaFHTytHC6kttcvS6LaaVD2+xlUwXPvFvgf1UfPggf++d/d/RPayRrxY/NRj6CQ+5NlyLb/EEfJTlWkZLs41l7VD+OoYfkAohspjLe0zaHDvAGxsb58j/AFmpTEKWob9ZrgNbEg/HL4qNFaHNLT5g/mmJsz10Suz2xc+JyufAOypt6xmeMr/WEbdXm/gBxI0W57J7J02Hx7kDO8bdpI6xfIR9p3LWzRYC+idbMSB1HTOEbYg6GJ3ZtFgzeYDutHAC6k1dCCivR5lk3J+wVI9q+zn7TS9swXlgu4W1dGf7RvXIBw+7biruhaa1GE8enl+mfZSkcuSlfaJssaKffYP+XlJLLaMcczGeXEjp4FVuGWyjnHGXQlq0k+2QmwehKwaekUKh1+3zjlDEBydIbn8LdPUqvV20VVJ707gOTLMH92xPmVZK+KIo+PNmq1dfFELySMZ95wb81A1u3NIz3XPlPJjT83WHxWYkjUm5PFfO2alPyH8IdHxV8stuM7dmVjo209mOyLnPzGeoaBqNdeCgKzGixpy04qNmqRayRkeHNz0IU9knL2x8IKHpHVTi73Wue6M01leZGtdwOfoUk624PD5ZJ61zWxR/cb62zS8GaJbM1Tf2ksc4A27rSddb2HkrvUsFllUtf2VSHi17AjyuCPQq6t2mi7AOcTci48OC04+jGtsVZVAOLeI+XBLxuuqXHjW/OXDIEaeH+6sdLWjms4xnomOy4jVfTK4fWd6lN4a4Hil+1a5aWmeInK8uHvE+ZTVvaFvcLT43HrYaprU1YY8AjI6Hh4eKdiAkbzHWPwPj+q5p3MGMmJVETT2kV2ji2zsvDX4J3h+P0di9793LQG2f3eaYSyyOJZILfI+BTbtImOAexpuciQMjyK2mdZY6TERKwPAIab2vkbXyJTStqrcD5Jq7FGgWGSiavGbLJjo7qwXHuPIPIi65FPUt0cxw8SD6EfmoqfHA03J9ElJtKbcfQrSTO8l8hitbK07sjSL8b5eoS2A4ayqq6WFxsHSMDrC92A7zmkdQCL8L3Ua7FA65dnda77HtjWMY3EJM3yAmnbwjjcLb333C+fBptxKdXDWIumkjUQLZBfUIVp54IQhADPF8MiqYXwzN3mPFjzHEEHgQbEHovPu1Wz81BOYn5sNzE+2T28+jhlccPAgn0co3H8DhrITDO3eacwRk5juDmHgR+oNwSFicORuE+LPNzZ0Ke2j2BrqWXcZFJURm5ZJExzrjk9ouWO+B4HWwp3W/opViHUtYmM1d1UNJXXTWWrSFEp5pEy6v6pCTEeqhJKpNpKjqtqsW7SXnxI80rR4qwss42IJ9CusA2Ir6yxigcGH95L9GzxBObx1aCtJwD2Kwss6rnfKfsR/Rt8C7N7vEFqaqdFO/GZnBWbzTbgT8c/zTuhrQ5hDiO4SPLUfp5LZ6r2Y4Y9thT9mebJJGnz71j5gr5hHsxw2Ak9j2xIt9Me0H4D3b9bZcEf45z/J/owOron1UzY4Gue871mtFyQBc28AFJ45RyR7kHYSteGtAYWPLjllZtrk+C9F4VgdNTX/Z6eKHe94sY1pPiQLlSC3+FYlov871vDzTjmxdbQxxVMzB2bwA8NzMLie62XgL5ZjK+V9Ltoa/LVemqqmZIx0cjQ9jwWua4AhzSLEEHULCdu/ZvNSF0tM101NmbC7nwjk4avYPtDMDXTeObKfo3Ve+mQTMXtxS8OKb5tvWVSlj3hcFc4dFK5xDemZz9EngsKVa0zSYWh7bOzCTfWOg1O8zgeXR36qDoa+SIBsgt14KU/4lG5pDrEWzB4hK44O3T5iuOsLMhmfnzCrOKYvvRWdYO5+GhSc0jd8tbfd+rf5K9eyXZh89Q2r7nZQyOa4HNxcI8gG2tb6RpvfgmQhrFWWcYspmCUFZVODIIJZCfrBpDR9557rR4lMOxlkkcwEWa4tLgbg7ptdp5G2RXpnbbE/2ahnlBs7cLWffk7jPQuB8liWA4cGtGSZaow6E1SlZ/wAGFFs+xouRc9VzW0zRkAFZahuSga5T8m2VKCG2x+ERz4nSxPY1zHPO+0i4c1sb3EEcu6vTcUYa0NaA1oAAAFgABYAAaBefPZeB/wAXp78BNbx7CT8rr0KrqP4nneR/MEIQnCAQhCABCEIAEIQgDyDJU8zZTmEbG4hVWMVLLun6zx2TfG8lt4eF16D2f2NoaOxgp2B4/eO77/xuuR4CwU+lKtDXazFMG9ikrrGqqWsHFkILz+N4AB/lK0TZ/YCgpLOjga+QfvJfpH3ta4LsmH7oCs6ExRSFuTYIQhdOAhCEACEIQAIQhAGdbdezOlnD6mOT9keA50ha0OjdbMudHcWdrm0i98wSqHs9g4Y0A5nieZWle02vc1kUAybIXOeeYjLbN8LuB/lCqMDbNUPkS/bEX+NF8eTGmIwMLSCAVR6ynDHEX7p06HkrnXPVUxNgN7pMZeylx9aRUse9ZjAXOJAaALkuJsAANSSbW6r0psHs62ho44rfSEB8x1vK5o3vIWDR0aFivsmw5suKQhxyia+UdS0ANB8C8H+Vei1dTHFpB5EteGc+1+suKenGjnOkd4MG60eryf5VVaSKzVKe02UuxFrTo2Flv5nvJPy9ExjHdUt72bKaI5BDOrKhK1TNcVC1JSEUC+wcvZ4rSOOhkc3/AMkb2D4uC9Fry4ZjHLHI33mSRvHix4cPiAvUav8AHf6nneSv2BCEKgmBCEIAEIQgAQhCA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圖片 5" descr="支持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7538" y="3861360"/>
            <a:ext cx="3184292" cy="26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沿著</a:t>
            </a:r>
            <a:r>
              <a:rPr lang="zh-CN" altLang="en-US" sz="4000" dirty="0"/>
              <a:t>沿着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along)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96752"/>
            <a:ext cx="8676456" cy="1440160"/>
          </a:xfrm>
        </p:spPr>
        <p:txBody>
          <a:bodyPr>
            <a:normAutofit/>
          </a:bodyPr>
          <a:lstStyle/>
          <a:p>
            <a:r>
              <a:rPr lang="zh-TW" altLang="en-US" dirty="0"/>
              <a:t>他每天都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沿著</a:t>
            </a:r>
            <a:r>
              <a:rPr lang="zh-TW" altLang="en-US" dirty="0"/>
              <a:t>公園旁的這條小路跑步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健身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他每天都沿着公园旁的这条小路跑步健身。</a:t>
            </a:r>
            <a:endParaRPr lang="en-US" dirty="0"/>
          </a:p>
          <a:p>
            <a:endParaRPr lang="en-US" dirty="0"/>
          </a:p>
        </p:txBody>
      </p:sp>
      <p:pic>
        <p:nvPicPr>
          <p:cNvPr id="24578" name="Picture 2" descr="https://encrypted-tbn0.gstatic.com/images?q=tbn:ANd9GcRLFbVy3EGHrdHJEPQvCKblztnvvVFRN5LHLbGz19SnRFvK3Q5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3" y="3213352"/>
            <a:ext cx="436212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http://img1.ph.126.net/gxZ_lP5ndkLsS5hYD0kDFg==/6630558691815661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456" y="2964934"/>
            <a:ext cx="3240000" cy="34884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1354162"/>
          </a:xfrm>
        </p:spPr>
        <p:txBody>
          <a:bodyPr>
            <a:normAutofit fontScale="90000"/>
          </a:bodyPr>
          <a:lstStyle/>
          <a:p>
            <a:r>
              <a:rPr lang="zh-TW" altLang="en-US" sz="6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繞</a:t>
            </a:r>
            <a:r>
              <a:rPr lang="zh-CN" altLang="en-US" sz="4000" dirty="0"/>
              <a:t>绕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circle around)</a:t>
            </a:r>
            <a:r>
              <a:rPr lang="en-US" altLang="zh-TW" sz="6000" b="1" dirty="0">
                <a:solidFill>
                  <a:srgbClr val="0070C0"/>
                </a:solidFill>
                <a:latin typeface="王漢宗中明體注音" pitchFamily="82" charset="-120"/>
                <a:ea typeface="王漢宗中明體注音" pitchFamily="82" charset="-120"/>
              </a:rPr>
              <a:t>/</a:t>
            </a:r>
            <a:br>
              <a:rPr lang="en-US" altLang="zh-TW" sz="6000" b="1" dirty="0">
                <a:solidFill>
                  <a:srgbClr val="0070C0"/>
                </a:solidFill>
                <a:latin typeface="王漢宗中明體注音" pitchFamily="82" charset="-120"/>
                <a:ea typeface="王漢宗中明體注音" pitchFamily="82" charset="-120"/>
              </a:rPr>
            </a:br>
            <a:r>
              <a:rPr lang="zh-TW" altLang="en-US" sz="6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繞來繞去 </a:t>
            </a:r>
            <a:r>
              <a:rPr lang="zh-CN" altLang="en-US" sz="4000" dirty="0"/>
              <a:t>绕来绕去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go in circles)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03512" y="5026830"/>
            <a:ext cx="8964488" cy="2002570"/>
          </a:xfrm>
        </p:spPr>
        <p:txBody>
          <a:bodyPr>
            <a:normAutofit/>
          </a:bodyPr>
          <a:lstStyle/>
          <a:p>
            <a:r>
              <a:rPr lang="zh-TW" altLang="en-US" dirty="0"/>
              <a:t>你開車這樣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繞來繞去</a:t>
            </a:r>
            <a:r>
              <a:rPr lang="zh-TW" altLang="en-US" dirty="0"/>
              <a:t>，到底要去哪裡呢</a:t>
            </a:r>
            <a:r>
              <a:rPr lang="en-US" dirty="0"/>
              <a:t>?</a:t>
            </a:r>
          </a:p>
          <a:p>
            <a:r>
              <a:rPr lang="zh-CN" altLang="en-US" dirty="0"/>
              <a:t>你开车这样绕来绕去，到底要去哪里呢</a:t>
            </a:r>
            <a:r>
              <a:rPr lang="en-US" altLang="zh-CN" dirty="0"/>
              <a:t>?</a:t>
            </a:r>
            <a:endParaRPr lang="en-US" dirty="0"/>
          </a:p>
        </p:txBody>
      </p:sp>
      <p:pic>
        <p:nvPicPr>
          <p:cNvPr id="25602" name="Picture 2" descr="http://img.showche.com/uploadfile/2010/0506/20100506095506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772816"/>
            <a:ext cx="402948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5E93-8171-413B-994E-BACD2B5C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请用括号内的字造句来完成对话：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EAB1F-90BC-43B9-947C-3D974E857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你为什么不走这条山路去国家公园</a:t>
            </a:r>
            <a:r>
              <a:rPr lang="en-US" altLang="zh-CN" dirty="0"/>
              <a:t>?</a:t>
            </a:r>
          </a:p>
          <a:p>
            <a:r>
              <a:rPr lang="en-US" altLang="zh-CN" dirty="0"/>
              <a:t>___________________________(</a:t>
            </a:r>
            <a:r>
              <a:rPr lang="zh-CN" altLang="en-US" dirty="0"/>
              <a:t>绕来绕去</a:t>
            </a:r>
            <a:r>
              <a:rPr lang="en-US" altLang="zh-CN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57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橫貫 </a:t>
            </a:r>
            <a:r>
              <a:rPr lang="zh-CN" altLang="en-US" sz="6000" dirty="0"/>
              <a:t>横贯</a:t>
            </a:r>
            <a:br>
              <a:rPr lang="en-US" altLang="zh-TW" sz="6000" b="1" dirty="0">
                <a:solidFill>
                  <a:srgbClr val="0070C0"/>
                </a:solidFill>
                <a:latin typeface="王漢宗中明體注音" pitchFamily="82" charset="-120"/>
                <a:ea typeface="王漢宗中明體注音" pitchFamily="82" charset="-120"/>
              </a:rPr>
            </a:b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cross from east to west)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600200"/>
            <a:ext cx="8964488" cy="4997152"/>
          </a:xfrm>
        </p:spPr>
        <p:txBody>
          <a:bodyPr>
            <a:normAutofit/>
          </a:bodyPr>
          <a:lstStyle/>
          <a:p>
            <a:r>
              <a:rPr lang="zh-TW" altLang="en-US" dirty="0"/>
              <a:t>這條小河</a:t>
            </a:r>
            <a:r>
              <a:rPr lang="zh-TW" altLang="en-US" b="1" u="sng" dirty="0">
                <a:solidFill>
                  <a:srgbClr val="C00000"/>
                </a:solidFill>
              </a:rPr>
              <a:t>橫貫</a:t>
            </a:r>
            <a:r>
              <a:rPr lang="zh-TW" altLang="en-US" dirty="0"/>
              <a:t>整個村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莊</a:t>
            </a:r>
            <a:r>
              <a:rPr lang="en-US" dirty="0"/>
              <a:t>,</a:t>
            </a:r>
            <a:r>
              <a:rPr lang="zh-TW" altLang="en-US" dirty="0"/>
              <a:t>沿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岸</a:t>
            </a:r>
            <a:r>
              <a:rPr lang="zh-TW" altLang="en-US" dirty="0"/>
              <a:t>都是迷人的景色。</a:t>
            </a:r>
            <a:endParaRPr lang="en-US" altLang="zh-TW" dirty="0"/>
          </a:p>
          <a:p>
            <a:r>
              <a:rPr lang="zh-CN" altLang="en-US" dirty="0"/>
              <a:t>这条小河横贯整个村庄</a:t>
            </a:r>
            <a:r>
              <a:rPr lang="en-US" altLang="zh-CN" dirty="0"/>
              <a:t>,</a:t>
            </a:r>
            <a:r>
              <a:rPr lang="zh-CN" altLang="en-US" dirty="0"/>
              <a:t>沿岸都是迷人的景色。</a:t>
            </a:r>
            <a:endParaRPr lang="en-US" dirty="0"/>
          </a:p>
          <a:p>
            <a:endParaRPr lang="en-US" dirty="0"/>
          </a:p>
        </p:txBody>
      </p:sp>
      <p:pic>
        <p:nvPicPr>
          <p:cNvPr id="4" name="圖片 3" descr="小河橫貫村莊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6000" y="3068960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BAD2-2C83-9691-A5CB-1E903E8C2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第二周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1BD4F-0FEB-225B-19F2-0E4506AB6E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0D97A-787C-474A-96B0-3DBD56D7B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32" y="1"/>
            <a:ext cx="4824536" cy="65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3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BFCE1-B5FF-4B1E-96F0-3C13553B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095" y="548391"/>
            <a:ext cx="4503810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60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2AD76-14C3-4FFA-A397-BFF74DCD7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095" y="529339"/>
            <a:ext cx="4503810" cy="57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3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204864"/>
            <a:ext cx="835679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36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509DA-595F-4AB4-8092-66EC73CDB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57" y="571253"/>
            <a:ext cx="4458086" cy="57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56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99B19-B187-4D6A-BFAA-BAD4E0A9C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2" r="16104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6951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9536" y="0"/>
            <a:ext cx="8291264" cy="1417638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華工築鐵路 华工筑铁路</a:t>
            </a:r>
            <a:endParaRPr 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華工In-front-of-tr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504" y="1593312"/>
            <a:ext cx="8861542" cy="460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73734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33722"/>
            <a:ext cx="3672408" cy="369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1544" y="4221088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友友的祖先林阿福出生在一個窮苦的家庭，他是廣東省台山人。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1867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年，美國太平洋鐵路公司去台山招募華工，那年阿福十四歲。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友友的祖先林阿福出生在一个穷苦的家庭，他是广东省台山人。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1867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年，美国太平洋铁路公司去台山招募华工，那年阿福十四岁。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1971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88641"/>
            <a:ext cx="3600400" cy="370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528" y="4365104"/>
            <a:ext cx="8190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華工們吃苦耐勞，安靜沈默，很少抱怨。他們的地位很低、工資又少，所以美國鐵路公司喜歡雇用大量的華工。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华工们吃苦耐劳，安静沉默，很少抱怨。他们的地位很低、工资又少，所以美国铁路公司喜欢雇用大量的华工。</a:t>
            </a:r>
          </a:p>
          <a:p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246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96" y="116633"/>
            <a:ext cx="3672408" cy="368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1504" y="4063712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阿福和鄉親們坐上載滿華工的船，在太平洋上航行了五十天才到達舊金山。他們一上岸就被送到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Sierra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大雪山上的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Donner Pass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工地。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阿福和乡亲们坐上载满华工的船，在太平洋上航行了五十天才到达旧金山。他们一上岸就被送到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Sierra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大雪山上的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Donner Pass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工地。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3074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16633"/>
            <a:ext cx="3384376" cy="343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67608" y="3789040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在這四、五千呎高的山上，有一萬多名華工正在挖石頭、鋪枕木、鋪鐵軌、釘道釘，阿福一到就被分派去敲打石頭。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在这四、五千尺高的山上，有一万多名华工正在挖石头、铺枕木、铺铁轨、钉道钉，阿福一到就被分派去敲打石头。</a:t>
            </a:r>
          </a:p>
          <a:p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6641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12" y="116632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3592" y="3933056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由於任務的危險和雪崩、生病、勞累等原因，死傷的華工有數千人。有一次，阿福在空中點燃炸藥時，差一點兒被炸死。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由于任务的危险和雪崩、生病、劳累等原因，死伤的华工有数千人。有一次，阿福在空中点燃炸药时，差一点儿被炸死。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7215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61" y="188641"/>
            <a:ext cx="3596878" cy="362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7568" y="4077072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寒冬來了，大雪有幾十呎高。華工們冒著危險挖了一段又長又寬的冰洞，然後在冰洞裡繼續鋪鐵路，沒有讓工程停頓下來。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寒冬来了，大雪有几十呎高。华工们冒着危险挖了一段又长又宽的冰洞，然后在冰洞裡继续铺铁路，没有让工程停顿下来。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9712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繼續 继续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(continue)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>
            <a:normAutofit/>
          </a:bodyPr>
          <a:lstStyle/>
          <a:p>
            <a:r>
              <a:rPr lang="zh-TW" altLang="en-US" dirty="0"/>
              <a:t>雖然我這次考試考不好，但我</a:t>
            </a:r>
            <a:r>
              <a:rPr lang="zh-TW" altLang="en-US" b="1" dirty="0">
                <a:latin typeface="華康標宋W4注音字" pitchFamily="18" charset="-120"/>
                <a:ea typeface="華康標宋W4注音字" pitchFamily="18" charset="-120"/>
              </a:rPr>
              <a:t>仍然</a:t>
            </a:r>
            <a:r>
              <a:rPr lang="zh-TW" altLang="en-US" dirty="0"/>
              <a:t>會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繼續</a:t>
            </a:r>
            <a:r>
              <a:rPr lang="zh-TW" altLang="en-US" dirty="0"/>
              <a:t>努力，希望下次考試能夠考好。</a:t>
            </a:r>
            <a:endParaRPr lang="en-US" altLang="zh-TW" dirty="0"/>
          </a:p>
          <a:p>
            <a:r>
              <a:rPr lang="zh-CN" altLang="en-US" dirty="0"/>
              <a:t>虽然我这次考试考不好，但我仍然会</a:t>
            </a:r>
            <a:r>
              <a:rPr lang="zh-CN" altLang="en-US" u="sng" dirty="0">
                <a:solidFill>
                  <a:srgbClr val="FF0000"/>
                </a:solidFill>
              </a:rPr>
              <a:t>继续</a:t>
            </a:r>
            <a:r>
              <a:rPr lang="zh-CN" altLang="en-US" dirty="0"/>
              <a:t>努力，希望下次考试能够考好。</a:t>
            </a:r>
            <a:endParaRPr lang="en-US" dirty="0"/>
          </a:p>
        </p:txBody>
      </p:sp>
      <p:sp>
        <p:nvSpPr>
          <p:cNvPr id="7170" name="AutoShape 2" descr="data:image/jpeg;base64,/9j/4AAQSkZJRgABAQAAAQABAAD/2wCEAAkGBxQSEhQUEBQUFhQVFRQWFhgVFRgYGBgUFRUYGBQYGBwZHCggGBwnHRwUITEhJikrLi4uFyAzODMsNygtLisBCgoKBQUFDgUFDisZExkrKysrKysrKysrKysrKysrKysrKysrKysrKysrKysrKysrKysrKysrKysrKysrKysrK//AABEIALEBHQMBIgACEQEDEQH/xAAcAAEAAQUBAQAAAAAAAAAAAAAABQEDBAYHAgj/xABGEAACAgECAwQGBwQHCAIDAAABAgADEQQSBSExBhNBUSIyYXGBkRQjQlJyobEHYpLBM1NzgsLR0hUkQ3STorLwg+EWY2T/xAAUAQEAAAAAAAAAAAAAAAAAAAAA/8QAFBEBAAAAAAAAAAAAAAAAAAAAAP/aAAwDAQACEQMRAD8A7jERAREQEREBESkCsSmY3QKxKSsBERAREQEREBERAREQEREBERARKSsBERAREQEREBERAREQEREBERAREQIx9c4tCFfRa0pnH2RTvz88iRNl4TUvZqEsrUNtD1sxrbb6jWd2QU5YyHBX2zaJGWejew/rFDD2lPRf8ikCQouVwGRgynoVIIPxEuSHs0CHJUbGP2qzsb5r1+OZ6q75OlgsHlYNrfxqP8MCWiYFOvbo9TL7QysP5H8pV+LVL65KfjRl/UQM6UJmDXxrTtyW+knyFiZ+WZkm5GHrDBHgw8faDAuysxtLWla7UwBz+1k5PUkkkk/GXjYPMfOB7iYHEtSyKLEwyLnvAOu376+e3rjxGZThDMVYt4sfavh6SH7jDDezJgSESmZ4utVFLOQqqCWJOAAOZJPgIFyeWcDqQPfOU9q/2osSa+HgAf1zjJP9mp6fiPynO9drrbmLX22Wk/fdj8hnA9wED6T+nVf1lf8AGv8AnL6uD0IPuny2Kx5D5CZGm1dlbBqrLEYeKOy/oYH07Kzk/YH9oT94un1z7g7Ba7jgEMeQV8dQTyDfPznVxArERAREQEREBERAREQEREBKSsQERKQEj+MLgJZ9x1z+F/Qb9c/CSEsaxFdGrJHpqwxnngjBx84FmJZ0j7kQk5JUZPtxg/nmXoCJF8T7RabTtsvuVHwDtOc4PQ8p54R2i0+qdk07lyoyx2sAATgcyIEhdpUf10RvxKD+olocMp/qav8Apr/lNH7YdvijGjQ83B2tZgNhum2sfaPXn8syR/Z/r9a5tTWhiFCMrOAGBfnsOAPDBx1HxgbR/s6r+qr/AIRPFvCaGBVqayp6goCD7xM2IGBXQmm9KsbayUV0HqAE7Qyr0UjIzjqBJHhujFNexSSqlto+6pJKqPYByHsAljVJlGAGSVOB5nBx+cy9DqBZWjj7aK3zGYERwnil91rBqwiAk8+bAAlcH94tn3bD1nN/2m9sDqHfS0nFFbYdgf6V16j8APzInVOKcOZ67xQ/d221bFcfZYBtrD4sZxXhPYm9tWKNUhrVBvc5yHUNjCN4gnqeuM+MDXtDpLLiRRW9hHXYpYD3noPnL+o4Pqa+b6e8Dz7pmHxKg4nc9Jw6upAlahVUYAAwAPcJeWpeoAgfPG7njx8vH4g8xKzvmu4PRcPrqkf8Sgmcj7X3aXvDVo6VUI2GsBPMg81UZxgdCYGvmdv/AGe9tK9XWlFjEaqusbgwx3gXkXQ9G8MjqMziEu6TVNTYltZxZWwdD5MvP5HofYSIH0Zo+K95c1WxkKDJ38jjOFIA6qfMHHh1GJJyM0GzUDT6ociasrjoVtVSQfMcgfhJOAiIgIiICIiAiIgIiICIljU6pa8FyADn8lLE+wAAmBenm2wKpZuQUEk+QAyZZ0urWzds5hW2k+GcAkD3ZE5D+0nto2odtNp2K0oxWxlJBtZSQy8v+GD8yPLqE5xD9rlXpDT0WPyOx2KqCfsnGSQPz9k51xTtHqtS1b33EvUxasqqqUYgZ2lRkdByz4SLAiB2r9m/GW1OlbvCC9djhsDGQx3g4+JmwcY4gunpsufpWpbHmfAfE4E5l+yDW7dRdUellYYfirPP8mPynTuLcOXUUvTZna64OOo8iPaDzgc00/D9E4FvFNTjUXHeyq/JVb1QcKccsePKbB2g0FWg4ZedECO87vL7ixIdlUnJ8NpIHvnqvsJoNNUz37nCglnsfGB7AmBMnsfpFv4atVqk1P3gUHr3XeHu+fmOXygRHYfhVOi0w1uqIDWKCmee1D6oQdSzez2SS7Hau7VajUal9yUgmuqrPLdn02YeLdMnzJ8pGcW4EuhrVzbZqLyRTo0sxtrZuQYAdSBzz7BNw4FoV0tNWnySwUkk/afObDnzyYGbqdUlaszkAKAT4nnyHIcySeQ8zMXS8RLWd3bW1bMGardj00GMnAJ2sM81PPx6S3dpgL6uf9LcXYnyqqOxB7MgN8DJHjenV6wC6o4dWqZvC0er788wQOoJEDBr4zV3j1k4KWCvJDYLYU4LY2g8wAM85n8E5VBfuM6fBXIA+WJH6jZp9MtF7r3los2/v3Ya1goPtBIz4CZPAb93fDp9YrAfu2VI/wCpaBLzTuMENqr8uUPd0Vow6hz3j/LmufDzm4GaNr7W+nuoTer2PXZzA2IdGhLHPXHTA+9AkeM1lqSC+wejvbnnZn0wuOYJHIe+ZGiKbAKvVX0QMEYx4EHmD75icV1aV1123HFaOtthwTha0aw8gMnBUH4TPvYd+SvSypHz54JAPyx8oFnie7un2esVIHvxy/PE+fK+g9w/+59FWLkTkD9jr79VqVoVQiWn0nbAy/phRgZPJh4QNWjYWIVfWchF9ruQqj5kTI4joXoteq4AOhwcHI6Agg+IIIm3/sq7PfSNT39g+r0zKy+TXdVH931veVgdi4XoxTTVUowK60QAfuqBMuIgIiICIiAiIgIiICIiAlq+hXBV1DAgggjPIjB/LMuxAjLODq2ntoLuBb3uXU7XHesSdp8CM8vdOCdo+zzaK01531b3Wuzlz24yGAAAYZHhg4M+jTOc0aVdVQleoRGS6y4K32xeAbGcHw+2B+HxzyDkUTZ9Z2IvSw1rbp3bwHebXI8PRI5E+WZrWqrapilytW643K42kZGR18MeMCc7Caju+IaY5wC5Q+51K4+e2b1284zq6NTWKa2eoV7sbXKs5JB3bCM45YB85yrS6jY6WKfUdHB9qMGB/KfR72+juGOYyMnAOeY5wOY6XhGv4o4bWF6tOD0xsBx9xPP94zpunoWtFRAAqgKoHQAchMD6Xf8Ac0//AFj/AKZcrv1HjVUfw3H+aQIzT8Its1z6jUn6ur0dMmcgZGGsx4E/+9JL631gfFUsZfx5TaJdrvYnDVuvt5EfMGetVcERnIyEVmOOuFGeXtgY/F6GZM1jNlbLYmDgkr1UE9CV3Ln2zE45To9dTWNQxIrsS5VyVsFlecAr62eoIkrTYGAI6Ef+iRJ45Xknub9wzz7nmQozkNnpjn16QKit2UDUU95arvZU52sKzZuxkk+iVVip8wOXXlk8KXu9S1Y6fRqDnzKvYh/LbI9+0RNqVJUdzHB3EMyDBO4pXu5csZJAyZL1D/elPnS4+Tpj9T84F7jlbtUe7DEhkLKp2syBgXVTkYJXI/Kcw1SV/TLTpxdWvfgMiI9WS2mRET0gNrF2IyOeM+HOdeM0zivD2OqtNbKHR6NQocHa31TVEHHMer18DiBHX12mx6rLSXratqA2VR0C+lnb6xJNiE9QADjnzzeG69luZdSVU93uqBfeRWrYcFiAWILDHLoR1xJW6iu9ALFSxTg+DAHzU+Y8xzlrR8GoqbfXUgfGN5G58eQdssB05ZgegXt6Zrr+Tt8/UH5+6V7kIQtYCgncceJPUnzPIczMyYHFtC1yhBYUQ57zbydlx6obPoZ8SOeOQx1gcb7Xa36RrrmqG7Ngqrx9spisY97A4+E7n2R4KNHpKqeW4KDYQMbrG5ufn+QE5b+zfs/UvEmSw7hpmsFBz6L2IQD7yisvLwbP3Z2oQKxEQEREBERAREQEREBERAREQPLDkZzvh/Cz32ntJwlYuasBxhzcnq7PFlbec+WJ0UzSNHplrdCz4OnsuoxyIw7bqwc+qdprwfbjxgXDr6tPoKHsra06t6Q+0ZJs1JG5yf3c8vIKAJq3b5y3DqLNqkuUW19oLFCpx6WOQJxn3+2bgdPqERqaDX3TFirNnfSG5sEXGG5klckYzjmAJH6nRKyW1qyd33VXdb8MimjB38+XLcpycjIEDiwwRyx5cp3bs3wymzS0WOveF6qyS7Fue0Z6nHXM5p270YNpvpUGkLXW9iY2mxQcnIGDyKruHiuJ0T9mep7zhunPl3qfBLXUfpAmG4HpyMdzX/Dj9JT/AGDp/CvHuZh/OZVt7BsLUzDl6W5Avu5tn8pZXWvnmlY/+dT+W2AXhdY6bxj/APa/+qXtXVmp165RhzPmpHjPP0sDmzVAf2giviVLerbW2PusG/SBb0u2zvdpzWzcipIBJQd5tYHPrZ5jxzLI7PafxRj+K21h0x0ZyDy5e6Zg1S9AGPlhGx88Yl1Hz4Ee/lA8abTJWNtaKi+SqFHyEx7LMavT/vJevxwjD/xMzHOASBnAPLz9k1entG3eU9/p2RwzeirAtzrYEBX2E4OM7d3SBvE0zt9QyFLlOEsRtLbnoBYQaWPkN/oH2W+yT2n4/S3XvE/tKnQfMjB+c8a7iuksRq7LanV1KsoIY7TyOQuSPfAimvozVdpiq94y1WVDCnJHVk6q6kc+XTOegxIXWhQSxwB5zURxWynklNeqfJWrUA7Sa/sG7KbgQOR27gcZ8cDK0C1Mws4g9mosGdtdenvGnQHw2lfrT+8/wAgZWn7R0Wn6q+tsnAKnKknoAw5E/GedZxI3h66WKKoYXXjGEAHpBCeRf28wuPPlIH9p/GQ1WlrpqsVF1AtZWXu1ZKlLbRg5Bzjy6TMruXXd3VQuNKoDWEchY/2afcOrD3L5wHAuCJaosqU1pWP91I9dRnPe5P2nPPn1B59TN44FxE2oQ+BbWdtgHIZ8GA+6w5j4jwlmmoKABMDWN3FqXgejkLb/AGZPMn8Pre4NA2iJQGVgIiICIiAiIgIiICIiAiIgUmqdptJ3TvaQDVcqLaT6qOh9Cx/JSPRLeGFPnNrlCM9YGuaBitKCxgWCgEqdwOOhzjnyxzkbwjuk+rDK7om1gDyAY+K5wM7QP7s2BuzGjJydNTnr6gnJ+PVvXqNQ1JK5uemsK7JyDbVrATAVQf0JgTvaqxL6rdMoG3GLT0VftBFx9rO33D2mSX7JeXDlGc4tt/Nt385qdvCmaru7L1XI5rXWAhPiGySzg+OTzm4/s0DDS2K4AZb3U46ckr5j2Hr8YG2yKvWgE7tMSc9fo4YH25AOZKzAfjNC+tYF/ECv6gQLCW1LzTS2f3aFH6kS+Ne/2dPd8e6T9bJ5HHdN4XV/Bsz2OLVZwC5/DVYR8wuPzgXxY5+wB+J+f/aDFZs+0EHuLNy+IEtrrS3q1W9ftKF+PpMOXul9GY9QB/ez/KBcmu9rWOdPlS1a2M9mFLFVRDsbABPJymcdB7MzYpYqY/SVHgKnJ95dAP8AFA16jiBsx9GV7ifGvki+1nJCr+Z9kpq+E6wWPYURw9Pdha3GUYFiCe8Cgg7vDym7RiBq1evNajfptQuBj+j3/wDgWlf9vVeIsH4q3H6ibRiDA5B2k16ajiGnrAJStkYg5A32ZC5HjgDPxE6PRSFGFAHuGPf+c5PqtWLuJm0EkPrFAz91CKxj2ejn4zrkDHs1GLEQ/bVyD7Vxy/M/KWOLWDC1kZFpKf8AYx/lj4yxxizbdpT53Ff4q3lOOH6zSf8AMKPmj/5wJXsvqS9AVjl6iam9uz1T8V2n4yXmt9n32aq+vwZEsHvBKN+XdzZICIiAiIgIiICIiAiIgIiUzAGROk44ll7VKDgA7XyNrsp+sVfPby5+PPyMt9pNW2FoqJD25JIPNal9cjyJyFH4s+Ehu8DkV0Jst0yixRnkCCV2nHmNwPsJgTDXvbagB2pXbaSy59MVYXb1xjLEHOfU5TlXE6+9+j4ZgWuvt9E8yrbvH+8B8Z1GzV1vpX1CDaVqvJXoVs2/WKwH2gR/Oc34NTusBPStFRff1f8APA/uwLtfDKA4Q1gvs3lj16gdep8efsm39g6glVyjOBqG6nP/AA65od2vZdXYyjI+rpA82xuIB8D6Q+U3zsExNNxOAfpDZxz593XA2aWr9UqY3tjPTr/KXZQnHXkIGP8A7Rr+/n3Bj+glH4goGcWN+Gqw/wCGevp9X9bX/Gv+ctvxWkHBtrz5bgT+UCv0tj6tNnsLFFB+bZHxEuBrD9lF97En29AP1lleJIfUFjc/s1P/ADUcvbLy3sf+Gw/EVGfkSfnAvTxokzdY3klafmzfzE9xwo57xvO1h/CAn6g/OBnxEoYFZh8Z1Br09zr1SqxhjzCkjpMuebEDAg8wRgj2HkYHz/wBMXaVev1tQ9+OZ/mZ22c47Hdne61OnswLU7qw7nxms5Aq2rnrtyC3v6dJ0iBCdpPW0p8tSn5hhPXaA/WaT/mU/wDFpa7TDNmjXz1IP8Nbn+U98f8A6bRD/wDoz8FqsP8AlAyNO+3X1j79Vw+A7tv5TZxNa0tYbXqf6um0/FjWv+r5TJ4PxE73rck/XXKp6899jAe7AOPdAnYiICIiAiIgIiICIiAkLq9XZ34rIKp3lYDfeBG48/epEmp5Zc/Dn8YECKQ+q1BbntSqsewbd56dDls/CRBpsp1TAZP0ggl+WVprAz06nLAZ8yJKcT0r03nUIGZHXFiqMlSAMPgDLDCgcskH3nGN3DWWNqFIdduUCHPJV+rHkfSax/adnlAweJ6Jm1L10uaqygOpGTiwWBlUBR0bAOWz0wOfLGqaW+vSb6bmCOjOfSPN1JJVl8WyPLx5TdrUXUAd6WrsG4Fqm2lcekyE+IXKg/vE4mkdrtBtFdtXeLW3ebbjYxst2AEZ3cgh9Ij8J6DqF/hmiBo+sHOwtY3mC5JHuwMD4TbOwSEadyTuLX2HJ8cBV/lOf6rSXJY9f0izCbeu3mrorqfV8mA+E6J2CpK6KvJJ3Na2SckhrGx+WIGwzxc4VSW6Ac+RPL3DrPcQIga/SeS/9B/9EvJxejorH4VWf6JJbj5xu9v5wMI8SXkAtzZ8qbMfPbgfGV+kWH1aiPxuq8v7u4mZcQPLuACT0AJPuHMxwywKlSnkzoXx7yC35sPnLFtodu6Qgscb8c9inqW8iegHjn2S1q9Dc1ruu0cgiZP2VUkH2ZsbJ9lY8+QTkoYURASN1Qs+kUkZ7vL5x0/oz63xxJOIGg0aNNFqFOoJUBWppsJ+qdWfcqk/ZsHJcE88ZGfDZxYMZyMec89sdCt+i1COAR3bMM+DJ6Sn5gTlXYrswddbZuuuqqqrTHdWMNz2FsZGcYUL0xzz7IG58b4gg1WlBzhS7E45Lldilj0GSdo8zMPtR2hoq1GnL2qorW6wjqxOFVcKMk9Wnng/Zx9JdfXe4tRkr2FiSWUsc7lYnoQPZ6XtkJx6hG4jpqq1UelQrBVA5Pdls4H3ATA6L2W0z4e+5djW42qTllqA9ENjluJLMR4ZA8Jk8O4OEO5zufvLLMjkMu9hXl7Fcj4SVlYFBKxEBERAREQEREBERAREQKGa/q9D3LGzTOq5yWqfIrZj1KnH1ZPsyD5A85sJmPqdDXZ/SIre8Zgc1bi1D5rrcB1Ru9S59u5gzMF3LyxZYTlhnkpHLwhuPdpNTrFSpqqwK2z6AAGNpUgEO3LB8vCdM1HY7RP61Cn4sP0MgeI9hbEu7zh9lVI2hQpUggjOSHAJOfb5QNX7QWjvrNpzto04JAPMrVg9fhOk8D03daelPFa1B9+Mn88zU07Bao2i2/UV2EvWXQhvSVP3zz6ADGPlNh4pwnUXDazDHiuNtZ8uaP3hPxA9kDP1vEaacd9bXXkZHeOqkj2BiMyIftvoR01COfKsM5+SgzCs7Cs7bj9GQ8hlEszy6cw4zM7R9iguN+otPsT0R/3FoD/8tpP9HXqbDjOEpP8AjKyL1PbtwcDR2J4f7xYKzn3KH/WbfouCpX0e0/if/LEyV0KAg+lkfvsfyzgwOeN2s17kd1RpVB8TczfqFmbotbrbDtvrRg3I7dQtagHy2JvP8U3k6VD1Rf4R/lPP0Gv7i/KBgcKLI3crTWiqMsUY459MArlj5np7SeUlxLNWlRSSqqCepA5nyyfGX4CIiBSRnFu0Om0pUam+uosCVDtjIHXEzNZpy64DMh81ODNW4jw5sHDatyPvV7x+TCB64z250Pc2Kt4ctW4GxWIJKkDnjAmv/sV1AdNQykbc0pnI9dVYsvtxuX5yM4nonVsDTMT5/RKh+bEkzI4ZZqUI2o4A6BadOMe3KlTn5wOj8X4MmowSXR1BCvW21gG6jyI6HBB6TknYbTM/EaNxLsj22WMeZYorJuPvJWbpX2hfTjOrZh9pdzLuYfdVEyW+PzkD+yKhrdTqL9h7pA9aPnId7LNzAee0AA45AnGTA6xERAREQEREBERAREQEREBERAREQEREBERAREQEREBERAREQEREBERAoRI3jehutTbp7u4Yn0mCbiV8hzGPfJOIGo8M7B0o+/UWPqHzn0+S58yOZf8AvEzbK0CjAAAHQAYE9RAREQEREBERAREQEREBERAREQEREBERAREQEREBERAREQEREBERAREQEREBERAREQEREBERAREQ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圖片 5" descr="考試考不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1745" y="3897360"/>
            <a:ext cx="4463387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836713"/>
            <a:ext cx="6536097" cy="54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45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雇用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hire)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980728"/>
            <a:ext cx="9144000" cy="5688632"/>
          </a:xfrm>
        </p:spPr>
        <p:txBody>
          <a:bodyPr>
            <a:normAutofit/>
          </a:bodyPr>
          <a:lstStyle/>
          <a:p>
            <a:r>
              <a:rPr lang="zh-TW" altLang="en-US" dirty="0"/>
              <a:t>這家公司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雇用</a:t>
            </a:r>
            <a:r>
              <a:rPr lang="zh-TW" altLang="en-US" dirty="0"/>
              <a:t>很多外籍勞工來做勞力的工作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(labor work)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这家公司</a:t>
            </a:r>
            <a:r>
              <a:rPr lang="zh-CN" altLang="en-US" u="sng" dirty="0">
                <a:solidFill>
                  <a:srgbClr val="FF0000"/>
                </a:solidFill>
              </a:rPr>
              <a:t>雇用</a:t>
            </a:r>
            <a:r>
              <a:rPr lang="zh-CN" altLang="en-US" dirty="0"/>
              <a:t>很多外籍劳工来做劳力的工作</a:t>
            </a:r>
            <a:r>
              <a:rPr lang="en-US" altLang="zh-CN" dirty="0"/>
              <a:t>(</a:t>
            </a:r>
            <a:r>
              <a:rPr lang="en-US" dirty="0"/>
              <a:t>labor work)。</a:t>
            </a:r>
          </a:p>
        </p:txBody>
      </p:sp>
      <p:pic>
        <p:nvPicPr>
          <p:cNvPr id="5" name="圖片 4" descr="外籍勞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3753" y="3501008"/>
            <a:ext cx="4713383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華康標宋W4注音字" pitchFamily="18" charset="-120"/>
                <a:ea typeface="華康標宋W4注音字" pitchFamily="18" charset="-120"/>
              </a:rPr>
              <a:t>鋪  铺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to pave, to lay)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>
            <a:normAutofit/>
          </a:bodyPr>
          <a:lstStyle/>
          <a:p>
            <a:r>
              <a:rPr lang="zh-TW" altLang="en-US" dirty="0"/>
              <a:t>這條大馬路</a:t>
            </a:r>
            <a:r>
              <a:rPr lang="zh-TW" altLang="en-US" b="1" dirty="0">
                <a:latin typeface="華康標宋W4注音字" pitchFamily="18" charset="-120"/>
                <a:ea typeface="華康標宋W4注音字" pitchFamily="18" charset="-120"/>
              </a:rPr>
              <a:t>坑坑洞洞</a:t>
            </a:r>
            <a:r>
              <a:rPr lang="zh-TW" altLang="en-US" dirty="0"/>
              <a:t>的，實在很不安全，應該要重新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鋪</a:t>
            </a:r>
            <a:r>
              <a:rPr lang="zh-TW" altLang="en-US" dirty="0"/>
              <a:t>才對。</a:t>
            </a:r>
            <a:endParaRPr lang="en-US" altLang="zh-TW" dirty="0"/>
          </a:p>
          <a:p>
            <a:r>
              <a:rPr lang="zh-CN" altLang="en-US" dirty="0"/>
              <a:t>这条大马路坑坑洞洞的，实在很不安全，应该要重新</a:t>
            </a:r>
            <a:r>
              <a:rPr lang="zh-CN" altLang="en-US" u="sng" dirty="0">
                <a:solidFill>
                  <a:srgbClr val="FF0000"/>
                </a:solidFill>
              </a:rPr>
              <a:t>铺</a:t>
            </a:r>
            <a:r>
              <a:rPr lang="zh-CN" altLang="en-US" dirty="0"/>
              <a:t>才对。</a:t>
            </a:r>
            <a:endParaRPr lang="en-US" dirty="0"/>
          </a:p>
        </p:txBody>
      </p:sp>
      <p:pic>
        <p:nvPicPr>
          <p:cNvPr id="5122" name="Picture 2" descr="http://e.blog.xuite.net/e/d/2/6/10092169/blog_11819/txt/30670404/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3501376"/>
            <a:ext cx="4416000" cy="331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4" name="Picture 4" descr="http://lh4.ggpht.com/_dqkJ0geP-Ro/TTHetm58T_I/AAAAAAAAQFk/lKBqbOlpja8/IMG_2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952" y="4041368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7356-A2FE-66C3-650A-426BEA5E86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第三周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D6FF-B8D9-79FB-72FA-E8935213A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36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9536" y="0"/>
            <a:ext cx="8291264" cy="1417638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華工築鐵路</a:t>
            </a:r>
            <a:endParaRPr 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華工In-front-of-tr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504" y="1593312"/>
            <a:ext cx="8861542" cy="460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5657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33722"/>
            <a:ext cx="3672408" cy="369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1544" y="4221088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友友的祖先林阿福出生在一個窮苦的家庭，他是廣東省台山人。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1867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年，美國太平洋鐵路公司去台山招募華工，那年阿福十四歲。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友友的祖先林阿福出生在一个穷苦的家庭，他是广东省台山人。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1867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年，美国太平洋铁路公司去台山招募华工，那年阿福十四岁。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6729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88641"/>
            <a:ext cx="3600400" cy="370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528" y="4365104"/>
            <a:ext cx="8190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華工們吃苦耐勞，安靜沈默，很少抱怨。他們的地位很低、工資又少，所以美國鐵路公司喜歡雇用大量的華工。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华工们吃苦耐劳，安静沉默，很少抱怨。他们的地位很低、工资又少，所以美国铁路公司喜欢雇用大量的华工。</a:t>
            </a:r>
          </a:p>
          <a:p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8154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96" y="116633"/>
            <a:ext cx="3672408" cy="368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1504" y="4063712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阿福和鄉親們坐上載滿華工的船，在太平洋上航行了五十天才到達舊金山。他們一上岸就被送到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Sierra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大雪山上的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Donner Pass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工地。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阿福和乡亲们坐上载满华工的船，在太平洋上航行了五十天才到达旧金山。他们一上岸就被送到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Sierra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大雪山上的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Donner Pass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工地。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05296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16633"/>
            <a:ext cx="3384376" cy="343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67608" y="3789040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在這四、五千呎高的山上，有一萬多名華工正在挖石頭、鋪枕木、鋪鐵軌、釘道釘，阿福一到就被分派去敲打石頭。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在这四、五千尺高的山上，有一万多名华工正在挖石头、铺枕木、铺铁轨、钉道钉，阿福一到就被分派去敲打石头。</a:t>
            </a:r>
          </a:p>
          <a:p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69384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12" y="116632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3592" y="3933056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由於任務的危險和雪崩、生病、勞累等原因，死傷的華工有數千人。有一次，阿福在空中點燃炸藥時，差一點兒被炸死。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由于任务的危险和雪崩、生病、劳累等原因，死伤的华工有数千人。有一次，阿福在空中点燃炸药时，差一点儿被炸死。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4134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61" y="188641"/>
            <a:ext cx="3596878" cy="362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7568" y="4077072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寒冬來了，大雪有幾十呎高。華工們冒著危險挖了一段又長又寬的冰洞，然後在冰洞裡繼續鋪鐵路，沒有讓工程停頓下來。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寒冬来了，大雪有几十呎高。华工们冒着危险挖了一段又长又宽的冰洞，然后在冰洞裡继续铺铁路，没有让工程停顿下来。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306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132856"/>
            <a:ext cx="74448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1972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16633"/>
            <a:ext cx="3816424" cy="38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7548" y="4149080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為了不讓雪崩影響火車的通行，華工們沿著建好的鐵路，用木頭和水泥蓋了一條長長的通道，這就是有名的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China Wall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为了不让雪崩影响火车的通行，华工们沿著建好的铁路，用木头和水泥盖了一条长长的通道，这就是有名的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China Wall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</a:p>
          <a:p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173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96" y="140439"/>
            <a:ext cx="3672408" cy="375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5560" y="4077072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1864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1869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年間，約有三、四萬華工參加了從加州經內華達州到猶他州的鐵路修建，他們創下了一日鋪十哩的紀錄。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从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1864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1869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年间，约有三、四万华工参加了从加州经内华达州到犹他州的铁路修建，他们创下了一日铺十里的纪录。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3825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548681"/>
            <a:ext cx="3816424" cy="377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3592" y="4549676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9.1869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日，東西兩段鐵路在猶他州的突頂山接通了。可是鐵路公司不讓華工參加通車的慶典，他們不讓人們知道華工建鐵路的功勞。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9.1869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日，东西两段铁路在犹他州的突顶山接通了。可是铁路公司不让华工参加通车的庆典，他们不让人们知道华工建铁路的功劳。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75907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1079"/>
            <a:ext cx="3960440" cy="40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3592" y="4221088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橫貫鐵路連接了東岸和西岸，美國繁榮起來了！「希望後人能知道華工建鐵路的歷史。」這是阿福常常跟子孫們說的話。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横贯铁路连接了东岸和西岸，美国繁荣起来了！“希望后人能知道华工建铁路的历史。”这是阿福常常跟子孙们说的话。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45779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32657"/>
            <a:ext cx="3635997" cy="36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5987" y="4293096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+mn-ea"/>
              </a:rPr>
              <a:t>11.1964</a:t>
            </a:r>
            <a:r>
              <a:rPr lang="zh-TW" altLang="en-US" sz="2400" dirty="0">
                <a:latin typeface="+mn-ea"/>
              </a:rPr>
              <a:t>年以後，人們漸漸肯定了華工在美國的貢獻。</a:t>
            </a:r>
            <a:r>
              <a:rPr lang="en-US" altLang="zh-TW" sz="2400" dirty="0">
                <a:latin typeface="+mn-ea"/>
              </a:rPr>
              <a:t>1984</a:t>
            </a:r>
            <a:r>
              <a:rPr lang="zh-TW" altLang="en-US" sz="2400" dirty="0">
                <a:latin typeface="+mn-ea"/>
              </a:rPr>
              <a:t>年，內華達歷史學會在</a:t>
            </a:r>
            <a:r>
              <a:rPr lang="en-US" altLang="zh-TW" sz="2400" dirty="0">
                <a:latin typeface="+mn-ea"/>
              </a:rPr>
              <a:t>China Wall</a:t>
            </a:r>
            <a:r>
              <a:rPr lang="zh-TW" altLang="en-US" sz="2400" dirty="0">
                <a:latin typeface="+mn-ea"/>
              </a:rPr>
              <a:t>附近，立了一個紀念碑。</a:t>
            </a:r>
            <a:endParaRPr lang="en-US" altLang="zh-TW" sz="2400" dirty="0">
              <a:latin typeface="+mn-ea"/>
            </a:endParaRPr>
          </a:p>
          <a:p>
            <a:r>
              <a:rPr lang="en-US" altLang="zh-CN" sz="2400" dirty="0">
                <a:latin typeface="+mn-ea"/>
              </a:rPr>
              <a:t>11.1964</a:t>
            </a:r>
            <a:r>
              <a:rPr lang="zh-CN" altLang="en-US" sz="2400" dirty="0">
                <a:latin typeface="+mn-ea"/>
              </a:rPr>
              <a:t>年以后，人们渐渐肯定了华工在美国的贡献。</a:t>
            </a:r>
            <a:r>
              <a:rPr lang="en-US" altLang="zh-CN" sz="2400" dirty="0">
                <a:latin typeface="+mn-ea"/>
              </a:rPr>
              <a:t>1984</a:t>
            </a:r>
            <a:r>
              <a:rPr lang="zh-CN" altLang="en-US" sz="2400" dirty="0">
                <a:latin typeface="+mn-ea"/>
              </a:rPr>
              <a:t>年，内华达历史学会在</a:t>
            </a:r>
            <a:r>
              <a:rPr lang="en-US" altLang="zh-CN" sz="2400" dirty="0">
                <a:latin typeface="+mn-ea"/>
              </a:rPr>
              <a:t>China Wall</a:t>
            </a:r>
            <a:r>
              <a:rPr lang="zh-CN" altLang="en-US" sz="2400" dirty="0">
                <a:latin typeface="+mn-ea"/>
              </a:rPr>
              <a:t>附近，立了一个纪念碑。</a:t>
            </a:r>
            <a:endParaRPr 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3362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80244"/>
            <a:ext cx="3096344" cy="31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67608" y="3789040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12.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鐵道從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China Wall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的通道中穿過，所以火車一年四季都能通行無阻。這排長長的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China Wall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，是一百多年前的華工，留給後人的禮物。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12. 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铁道从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China Wall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的通道中穿过，所以火车一年四季都能通行无阻。这排长长的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China Wall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，是一百多年前的华工，留给后人的礼物。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6410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China Wall in Sierra Nevada, California</a:t>
            </a:r>
          </a:p>
        </p:txBody>
      </p:sp>
      <p:pic>
        <p:nvPicPr>
          <p:cNvPr id="5" name="內容版面配置區 4" descr="China Wall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5560" y="1196752"/>
            <a:ext cx="7767760" cy="514800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勞工 劳工</a:t>
            </a:r>
            <a:r>
              <a:rPr lang="en-US" altLang="zh-TW" sz="4000" dirty="0">
                <a:latin typeface="Times New Roman" pitchFamily="18" charset="0"/>
                <a:ea typeface="王漢宗中明體破音一" pitchFamily="82" charset="-120"/>
                <a:cs typeface="Times New Roman" pitchFamily="18" charset="0"/>
              </a:rPr>
              <a:t>(labors)</a:t>
            </a:r>
            <a:endParaRPr lang="en-US" sz="4000" dirty="0">
              <a:latin typeface="Times New Roman" pitchFamily="18" charset="0"/>
              <a:ea typeface="王漢宗中明體破音一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5"/>
            <a:ext cx="9144000" cy="5001419"/>
          </a:xfrm>
        </p:spPr>
        <p:txBody>
          <a:bodyPr>
            <a:normAutofit/>
          </a:bodyPr>
          <a:lstStyle/>
          <a:p>
            <a:r>
              <a:rPr lang="zh-TW" altLang="en-US" dirty="0"/>
              <a:t>政府應該立法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(enact a law)</a:t>
            </a:r>
            <a:r>
              <a:rPr lang="zh-TW" altLang="en-US" b="1" dirty="0">
                <a:latin typeface="Times New Roman" pitchFamily="18" charset="0"/>
                <a:ea typeface="華康標宋W4注音字" pitchFamily="18" charset="-120"/>
                <a:cs typeface="Times New Roman" pitchFamily="18" charset="0"/>
              </a:rPr>
              <a:t>保障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勞工</a:t>
            </a:r>
            <a:r>
              <a:rPr lang="zh-TW" altLang="en-US" b="1" dirty="0">
                <a:latin typeface="Times New Roman" pitchFamily="18" charset="0"/>
                <a:ea typeface="華康標宋W4注音字" pitchFamily="18" charset="-120"/>
                <a:cs typeface="Times New Roman" pitchFamily="18" charset="0"/>
              </a:rPr>
              <a:t>權益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(protect the rights of labors)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政府应该立法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enact a law)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保障</a:t>
            </a:r>
            <a:r>
              <a:rPr lang="zh-CN" altLang="en-US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劳工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权益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protect the rights of labors)。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AutoShape 2" descr="data:image/jpeg;base64,/9j/4AAQSkZJRgABAQAAAQABAAD/2wCEAAkGBxMTEhUTExMVFRUXFxUYFRgYGBUXHhgYFRUXGRcZFhgYHSggGBolHRUVITEhJykrLi4uFx8zODMsNygtLi0BCgoKDg0OGxAQGy0mHyYtLS0vLS0tLS8tLS0tLS0tLS0tLS0rLS0tLS0tLS0tLS0tLS0tLS0tLS0tLS0tLS0tLf/AABEIAM0A9QMBIgACEQEDEQH/xAAcAAABBQEBAQAAAAAAAAAAAAAAAwQFBgcCCAH/xABFEAABAwIDBQUEBwUGBgMAAAABAAIDBBEFITEGEkFRYRMicYGRBzKhsSNCUnKSwdEUQ2KC8DOissLh8RUkU3OT0hZjs//EABkBAAMBAQEAAAAAAAAAAAAAAAADBAIBBf/EACURAAIDAAICAgICAwAAAAAAAAABAgMREjEEIUFREyIyYRRScf/aAAwDAQACEQMRAD8A3FCiqfHGH3hu9dQpNjwRcEEHQjNZjJS6OuLXZ0hCFo4CEIQBV8fH0jvL5BVeuVq2gH0h8B8gqtXLz7v5Mvp6RWMTTXY5l8SpR/8Abf0aT+SdYoj2fwb2J0/QyOPlC+3xIS6vckPs/gzdkIQvUPJBcTStY0ucbAC5JSNdWNiYXOIyBIFwCbC9hzWYVOPvneS53d03b5ZHSyXZYoDa6nMttfteM+xbe3F3E9ACqlW45JM8ukIyyA0t0twTaUX/ALM/yk/I/qknQ7wu9vzB9R/sop2Sl2WwrjHoRrazJVvEKrNWZ7hawv1vx8VF4jgrZM2Hcd8D5cPJKG6VGplutA9lew5ne2sqG/QsN4mn964fWI+wD6kcgbpbAez81Ern1JHZROALA7OQ6i9s2s65E6DmtXbtDTM7g7rWizbABtmjJrbaZCw0GirqgktZJdNt5EmkKl1W3QaHDsrGx3SHb3mW2GSjv/m88RDnNEsZzOQad0/ZIyvbmnfmgJVE2aKhVifbmlAuzfk+623qX2/NQ9Zt3Kf7ONjOriXn4WA+KJXQXycjTN/Bf1HV2O08WT5mA/ZB3nfhbcrL8QxyeX+0me4cgd0fhbYFRTpwEmXk/wCqHx8X/ZmiV230Yyiic/q4hg8gLk/BQVVttVu0cyP7rQf8d1UpKwJjUYj1SnbN/I5UwXwWWp2iqHe9USeTi34NsFE1Fbc3JJPMm59SoCXEUg6tWPb7GLiuixtnahVsVhQucTnI1qWU21TnAseML91xJjJ7w+z/ABD80xBuE1qIuKypuL1HOCksZqzXAi4zB0K+qp7EYtvD9nec2i8fVvFvl8vBWxenXNTjqPOsg4SxghCQrp9yN7/stc70BK2YITaBvf8AIKpYgx2fdd6FJxY9US3e1szhci4aSMuAsM0nJXVjsxE638Ra34OIXm2yUnp6VcHD0yCrad7jkx58GuP5KT9ntI6KuEkrSxgik7zgQN47oAz42J9E7gxSbPfZuAcyM/CxTGbaNrTYpUG4tMbL9ouJrIxOH/qs/EEjJjcA/eA+AJ+QWSy4/fRJuxgkaqn/ACpfRMvEX2WXa/aRrJS5tyCAG3BGmo9c/NVOKsEtzICCfrDI/wCvgUyxSuL2lpzCrwxB7MiSRwPLxS+XP2OUVBYXCl7RrvtN1Dh8iOBXNfijxlbJV+PG3BlgUkMULtVzDqZO/td+KcxThV+OqBTgVAtkuYaLjRVzmU5fGQHkuuR71gSLX4CwHxTKevdNG1wHdc0HyI0UfhOKAROY7XeNvMf7pbCZLxuZb3XED7ru8PmR5LXxhn+yRjkD4mutnYg+LTY/JIUjt+NzOMZIH3TmPLUeScUEYbG4E5bxI8wPzuo44q1hfa19FkEiIkrTHIWldnEeqrePV5c/e0t/X6JiK881pQ1aDkk8LPNiPVNX13VQRq1yZyu8DnNEtNXphLVEpq6QpLfztfNaUTLmOhKlWFfabCal+bKad/3YpXf4Wp4zZ2uOQoqr/wAEw+bVrizPJDdqFLwbDYo4XbRS+ZjZ8HuBQjhL6Ofkj9l4o6u4Tpz7qp0FWQp+Ca4UskUC7JnRva9hs5pBB8PyWn4TXtnibI3iMxycNR5FZa511O7D4p2cxhce7J7vR4H5gW8gm+NZxlxfTE+RXyjyXaNBSFcAY33bvDdddvPI5eaXTHGw4wSBjg1xb3SefLz0Xovo89dmV1ddOXBkMTgxos3LdAHi6w+KTqYao+9JE3oXm/8AdBTyo7V4+kkbG/PukhxtzNncel1W6/Dapzu6WOHDdeB/isvMcT1ULy9q33jHIOQf/wCwCbVeKtYLCGNvPIE+qay4BVEd4xt+9IP8t0yOFvGbnRuHR9/mAs4aTPsmK73IeASP7Q5dSMA0b46JGV1l3AbOn1JTSU31SkEb5XhkbHPedGtBcT4ALUNjvZbpLXa6iEHT/uuGv3R6nRNrrb6E2WqPZnuzGyFXWb5gjBjbe7nndaXD6rTxd8BxsmeIYZNTvMcsbo3j6rh8WkZOHUL0/BA1jQxjQ1rRZrWgAADgANAm2LYRBUs3J4myN1AcNDzadWnqFV+H0Sq96eYG1BC7NYQtsxT2U0Un9mZYTws7fHmH3J9Qq5N7F3k5VjbdYTf/APTNKdLGK9FL2Yq950gOfdaR5Eg/MKeon7naOPENt5b36qeq/ZtFQU752SySyAAOuGtbulwuQ0Am97auOiqMjHcTkl2Q4sdXNTR9rK9xbu81DOvc9VJPhuE2liSxiY0wbBRWVcNK55YJXOBcACRusc/IHX3bea06D2H0Y96pqj4GFvzjKy+irHU9RFUM1ie19uYae83zFx5r0/DKHNa5uYcAR4EXCroxxI/IbUigw+x7DW69u7qZLf4WhO4vZVhY/cPd4zTfk5XZCdxX0T85fZV6f2e4YzSjjP396T4PJCnqPDYYgBFDHGBoGMa234QnSF3Ec1sEIQunAQhCAMZ252dNJUb7B9BKSWcmO1dH8yOmXBM6GVbLjGGR1MLoZBdrh5gjRzeRBzWM1FC+mmfDJ7zDa/BwObXDoRb5cFDfXxero9Dx7OSx9kgXpSmge9wLMi0g7xNg0g3BJXdJQ7w3nndZ8T4ch1XbcSY53ZRDJuZtoOpPNS8NZRy+C6VG0R3QBa9hcjnbO1+ChKvFXu1JUXLXaNba/jp1Kj8Rqza29bwTZ2SfbExqS6Q2xqSN7iXsDiMt7Q+ozVNrKuVh+iebcnZ/EKYq5cjnrxUNVlZixzXoZOxyb6/rf/RaLT+yuqfCyQTsa97GuMbw4bhcAd0uF7kXtoq57PdnTWVrAW3ijIkl5brTcN/mdYW5b3Jei1bXXFrWiKy2UXiZiUPssrybOfC1vMvcfQBqsGGeyKMG9RUOk/hY0MHgXG5I8LLTULapghTvmyNwXAqelbuwRNjHEjNzvvOPed5lSSEJondBCEIAEIQgBKpgbIxzHC7XNLXDoRYrDcRo3QTPhfqxxHiOB8CLHzW7qk+0TZx0rRUQi8jBZ7Rq5g4jm5ufiPABJuhyWodTPi/ZmsyaGK+qewyA6pV8Fxfgoi9EXT4Z2r2xjLe1PIDU/wBcSFfTjtVAGhkt2xtDQwtZukNFg02F7WFr6qu7Ow/TOcODCPxEf+pUxVwtf3Tpxtl8UcnHo64qT9o0zCsWhqG70Tw4WBI4i+lwcxx9E+WTUtWaV4ki94C1joW/ZIHDT0Ct+FbbwvFpgY3cbAub8BcefqrK71Lv0yKzx5R9x9otSEhSVkcrd6N7XjS4N8+R5FLp5MCEIQAIQhAAs/8Aaa6Fr4nk2ma13Kxbfu73gd63iVoCo3tLoIgIqp7S4tcIyPqkHeLS4cbEH8WaXctgxtDyaKOO2qAHPd2cX2jq77jeXU5eK6OIwxARQtJufFzzzdbUpDdlq3F29uRDV5+TBxPwC7fPBTAiLN5FjI7Nx/QdAoD0R6KhsY3pbN4kKGkrWzOJtusGnMqPFQZn2sXH1S1XHuZac1xo2htiNS0ZBR9LTSTyNjiaXvebNA4k/wBa8F8jpHyyhkTXSPd7rWgknwHLqty9nmxooo9+QA1Dx3jruN+w0/MjU9AE+qrSa67iiQ2H2YbQU4jydI7vSvHF1tB/C3QeZ4lWFCFYlhA3vsEIQunAQhCABCEIAEIQgAQhCAMx2+2R7NzqqBv0ZzlYPqHi9o+zzHDXTSrsrhYNGi3UhYFtLTdjM8tH0Ze7dt7o7xybyHJSXVpe0WePNv0/gncJb3S4cSfhl+SduisDzSNN9GxjeQF/Hj8bpZ0pI1SGUpsY1B0AFzx6BMpTZxPPI+SeyuAUdWuyPqlsYixez/Fezq+zJ7ko3f525sPpvD+YLU1g+FT7ksLtCJonekjVvCu8Z7HCDyo5LQQhCoJQQhCABQe20TXUM++zfDWb9vuEOv5WU4uXsBBBFwQQQeIOoK41qw6nj089YptBvCw7oAsByHQcFB0/a1EgjhbvOdoToOZPQK7bXbI0jZ3MjfIwNI3t5zXAXF91gtvHUZk+qjWYxBSNLIGd4ixecyf65BQNcXh6cXyWoew0seHwlpf2kzs3uy15DoFEYBh5xCrbAZRGHbzidSQ3Mho4utz5E8LKBrsRfK7UuPyU/sEOyraaR3/UAJ++Cz07yIpbrMybx4bns/s9T0ce5Ay32nHNzzzc7j4aDgFKoQvQPN0EIQgAQhCABCEIAEIQgAQhCABCEIATqGktcGmxIIB5EjJZVNS3jdFK3S7XA8CMj8VrKyjbqV0VXI0ktY+zm8nAtG9bn3rhIvXrSnxpY8IiGr3u7bT5KRi0UAycA3ac09ZUEjJRstSHc4UfOMinMTydU5/YBu7z8m8uJ/QJbRtPCoStme4Nhjk3mkHKxtY3vcGzfNalsZt/2jhT1oEc+jX23WvPAOGjHn0PC2QVLqMRdlBTMAJ0AyA5uceXX5plieGMY28she/iRYAdAM7hOhNw6FW1qfZ6AQsp2P23mp2tjq2vfBoyUg7zRw3hq9vXXx4ahR1bJWCSN7XsdmHNIIPmFdCakvR5063B+xZCELZgEIQgCke0DZSGVklV2jopGs71gHCQgWaC0kd45NBBGo1WSDZxzs5CSeQyHrqVsG3NVvPjgGgHaP6k3DB8HHzCrc0YA0UF80pej0KE+H7FMiwdrMgLJ2KXlkRoeSlamOy5ji1UvJ6UYbBhNYJoY5R9doJ6G2Y8jceSdqtez6W9IB9mSQep3v8AMrKvXg9imeTNZJoEIQtGQQhCABCEIAEIQgAQhCABCEIAE1xLDop2GOVjXtPAjTq06tPUJ0hAGMY97PqyF5MLe3j4FpaHAcnNJFz929+mihmyPhf2UrHMdye0tIvobHgvQCq23cFPJGxsrA94cHMOhaAc8/sm1rcfJT2VRzSqq+W4yi4XRfvH+79Ufa6np81xiRkm7rO6OLiCB5fa8k9nrwcrWA/rJJmYE5eZUbLf7GDtyljIYC5x1cdXHr+ibU1Ib9rUZv1bHwb1dzd04fJ/XSsZYiznk2bxseJHJRtbDI+zGG1/feeHP/ZcO56GWI1r5n9nE0uPG3AcyeAXdBXVNE+8UpYTqGm7Sf4muFietkrNiEVNH2cWvFx1ceLnHiVWanFS6QZ5C/mTzW478GZZns0tm3VY4A77G/dYM/HeuhUOPExbVC7zn9mFVD6RrWHbVSsyktI3rk4efHz9VZaDaCnlyDw132X90+V8j5FZrFKClXRgi6zX5FkfT9nJ+PCX9Enilcx80kt9XWb4NAaPlfzUPLXtc8NvlqfJROMAuc1jL3e4DLlxPpdFT9G3dYN57rNHickuXt6NikkSNXUAkAcSuY+8SBwFz08UyxCDsIwCbutdx5ninOE1vY0W9KCHvL3WIsbEmxN+gC4onWzQfZ2P+Wf/AN59vwsVpUNsfSGKjha73i0vd0MhL7HwDgPJTK9WtZFI8qx7JsEIQtmAQhCABCEIAEIQgAQhCABCEIAEIQgBtiFY2Jhe7yHM8As4xTEHSPLnG5Pw6DopDaXFTK87p7ouG/m7z/RV2YW1Kits5PF0XU1cVr7EnkE39FzKHILraDPmeH+qjq2r3ATc3/PokFCFXOaw5m7uJ5dAo7G8daGiNmR+seQ/VQdfWuzJNlBNe6Ry0o6dc8/6PZal0ju75dOp6p9SYeLZi99UvhlEANFNwU2S5KX0EV9lWnwx4PcIt1vl+qFbuyHEBC5+Rh+NDWnxNT0tVutAJGQz8eKb1Xs0r4jcCOVoNzuPzsNe68DPoLqpV2ISEbt9dPPILTqa7FqyMui101RkZeLrtb90anzPyC+UNWwEyvzLbhg/itmTysDbzKr02LOa0Mtk1oaPRLSm0bWnW13eJzKw4m9JJ7DVOcHOtH+8dfRvIH7RzA9eCb4rjbO2jAYJI2ObaPNoc1pHdJzyytousGqX9iYWRi7nOPaG1t05XtzsE8w/Z5jTf3jz/TkjVE6/ZrWz21ENU0WvG8/u32B/lOjvLPoFOrJo6UNAFlNYbtHPFk49q3k45+TtfW6or8tdTJLPF+YF/QmmGYjHOzfjPQg5Fp5EJ2rE0/aJGs9MEIQunAQhCABCEIAEIQgAQhcSytaC5xDQNSSAB5lAHai9o6vs4HWPef3W+ep8hf4JtW7VQMHdJkPIAgfiPDwuqPtDtGZXbziGgCzQM7efP0SLLUli7KKqJSftej5Pl4qPfKLkjM8TwHQKNZijHk98+p/NJ1+LbrbDdtzH6KH2ehxFMQrw0aqrYhWb2ZyC5rq0HPio+kppqqVsMEbpZHaNby4knRrRcXJsAtwi2YnJRQhMJJWyOYxzmxtDpCMwxpcGhzul3D/YFKYQ0L0B7PdgmUVLJHPuSy1AtUZXbu2IEQvq0Bzrk6lx6LHtqtnDQVj4Myz34XHjG4ndueJGbT1bfiqZV5ElhbykPKIBSYIAUHRyqUilupWipMV3ULrfXxcw1pvSqVb7OaCSR0pic1zt4917g0OI94NvYG5vbS/BW1C9NpPs8lNroxKt9l9YwvfvxPZHd7bF5c/dzADN3I9LnzTHC9hK+r3n7ohbuktMm83ePABtri/O1lvaEv8ADEar5GBUlDUQy9jPE6JwyFxkQOLXDJw6glWqGKwCum2sINPvEe49h8Lnd/zKonRQ318JYiyqxzjoXQ6O+dkSCzblN6vFo2MvfPSyQNWjigq5IJO0j/mbwcOR/XgtEw6tbNG2Rmh4cQRqD1Cy+jxNrtNSpPB8edTSkEb0TxcgcH8HDxAsfJUePdx9PoRfTyWrs0ZCgaTa2mfqXMP8Tb/Ft1IQ4zTu0mj/ABAfAq9Ti+mQuEl2h8hcRytd7pB8CD8l2tmQQhITVcbfeexvi4D5lAC6EzjxWBxsJoyeW839U3xjG44Bb3nnRg+bjwCy5JLTSi28wd19cyFm+82HAcSeQHEqgY1jD53Z5NHut4DqeZ6r5W1L5nb8rrngODRyaFHTytHC6kttcvS6LaaVD2+xlUwXPvFvgf1UfPggf++d/d/RPayRrxY/NRj6CQ+5NlyLb/EEfJTlWkZLs41l7VD+OoYfkAohspjLe0zaHDvAGxsb58j/AFmpTEKWob9ZrgNbEg/HL4qNFaHNLT5g/mmJsz10Suz2xc+JyufAOypt6xmeMr/WEbdXm/gBxI0W57J7J02Hx7kDO8bdpI6xfIR9p3LWzRYC+idbMSB1HTOEbYg6GJ3ZtFgzeYDutHAC6k1dCCivR5lk3J+wVI9q+zn7TS9swXlgu4W1dGf7RvXIBw+7biruhaa1GE8enl+mfZSkcuSlfaJssaKffYP+XlJLLaMcczGeXEjp4FVuGWyjnHGXQlq0k+2QmwehKwaekUKh1+3zjlDEBydIbn8LdPUqvV20VVJ707gOTLMH92xPmVZK+KIo+PNmq1dfFELySMZ95wb81A1u3NIz3XPlPJjT83WHxWYkjUm5PFfO2alPyH8IdHxV8stuM7dmVjo209mOyLnPzGeoaBqNdeCgKzGixpy04qNmqRayRkeHNz0IU9knL2x8IKHpHVTi73Wue6M01leZGtdwOfoUk624PD5ZJ61zWxR/cb62zS8GaJbM1Tf2ksc4A27rSddb2HkrvUsFllUtf2VSHi17AjyuCPQq6t2mi7AOcTci48OC04+jGtsVZVAOLeI+XBLxuuqXHjW/OXDIEaeH+6sdLWjms4xnomOy4jVfTK4fWd6lN4a4Hil+1a5aWmeInK8uHvE+ZTVvaFvcLT43HrYaprU1YY8AjI6Hh4eKdiAkbzHWPwPj+q5p3MGMmJVETT2kV2ji2zsvDX4J3h+P0di9793LQG2f3eaYSyyOJZILfI+BTbtImOAexpuciQMjyK2mdZY6TERKwPAIab2vkbXyJTStqrcD5Jq7FGgWGSiavGbLJjo7qwXHuPIPIi65FPUt0cxw8SD6EfmoqfHA03J9ElJtKbcfQrSTO8l8hitbK07sjSL8b5eoS2A4ayqq6WFxsHSMDrC92A7zmkdQCL8L3Ua7FA65dnda77HtjWMY3EJM3yAmnbwjjcLb333C+fBptxKdXDWIumkjUQLZBfUIVp54IQhADPF8MiqYXwzN3mPFjzHEEHgQbEHovPu1Wz81BOYn5sNzE+2T28+jhlccPAgn0co3H8DhrITDO3eacwRk5juDmHgR+oNwSFicORuE+LPNzZ0Ke2j2BrqWXcZFJURm5ZJExzrjk9ouWO+B4HWwp3W/opViHUtYmM1d1UNJXXTWWrSFEp5pEy6v6pCTEeqhJKpNpKjqtqsW7SXnxI80rR4qwss42IJ9CusA2Ir6yxigcGH95L9GzxBObx1aCtJwD2Kwss6rnfKfsR/Rt8C7N7vEFqaqdFO/GZnBWbzTbgT8c/zTuhrQ5hDiO4SPLUfp5LZ6r2Y4Y9thT9mebJJGnz71j5gr5hHsxw2Ak9j2xIt9Me0H4D3b9bZcEf45z/J/owOron1UzY4Gue871mtFyQBc28AFJ45RyR7kHYSteGtAYWPLjllZtrk+C9F4VgdNTX/Z6eKHe94sY1pPiQLlSC3+FYlov871vDzTjmxdbQxxVMzB2bwA8NzMLie62XgL5ZjK+V9Ltoa/LVemqqmZIx0cjQ9jwWua4AhzSLEEHULCdu/ZvNSF0tM101NmbC7nwjk4avYPtDMDXTeObKfo3Ve+mQTMXtxS8OKb5tvWVSlj3hcFc4dFK5xDemZz9EngsKVa0zSYWh7bOzCTfWOg1O8zgeXR36qDoa+SIBsgt14KU/4lG5pDrEWzB4hK44O3T5iuOsLMhmfnzCrOKYvvRWdYO5+GhSc0jd8tbfd+rf5K9eyXZh89Q2r7nZQyOa4HNxcI8gG2tb6RpvfgmQhrFWWcYspmCUFZVODIIJZCfrBpDR9557rR4lMOxlkkcwEWa4tLgbg7ptdp5G2RXpnbbE/2ahnlBs7cLWffk7jPQuB8liWA4cGtGSZaow6E1SlZ/wAGFFs+xouRc9VzW0zRkAFZahuSga5T8m2VKCG2x+ERz4nSxPY1zHPO+0i4c1sb3EEcu6vTcUYa0NaA1oAAAFgABYAAaBefPZeB/wAXp78BNbx7CT8rr0KrqP4nneR/MEIQnCAQhCABCEIAEIQgDyDJU8zZTmEbG4hVWMVLLun6zx2TfG8lt4eF16D2f2NoaOxgp2B4/eO77/xuuR4CwU+lKtDXazFMG9ikrrGqqWsHFkILz+N4AB/lK0TZ/YCgpLOjga+QfvJfpH3ta4LsmH7oCs6ExRSFuTYIQhdOAhCEACEIQAIQhAGdbdezOlnD6mOT9keA50ha0OjdbMudHcWdrm0i98wSqHs9g4Y0A5nieZWle02vc1kUAybIXOeeYjLbN8LuB/lCqMDbNUPkS/bEX+NF8eTGmIwMLSCAVR6ynDHEX7p06HkrnXPVUxNgN7pMZeylx9aRUse9ZjAXOJAaALkuJsAANSSbW6r0psHs62ho44rfSEB8x1vK5o3vIWDR0aFivsmw5suKQhxyia+UdS0ANB8C8H+Vei1dTHFpB5EteGc+1+suKenGjnOkd4MG60eryf5VVaSKzVKe02UuxFrTo2Flv5nvJPy9ExjHdUt72bKaI5BDOrKhK1TNcVC1JSEUC+wcvZ4rSOOhkc3/AMkb2D4uC9Fry4ZjHLHI33mSRvHix4cPiAvUav8AHf6nneSv2BCEKgmBCEIAEIQgAQhCA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4077072"/>
            <a:ext cx="440599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抱怨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complain)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96752"/>
            <a:ext cx="9144000" cy="5400600"/>
          </a:xfrm>
        </p:spPr>
        <p:txBody>
          <a:bodyPr>
            <a:normAutofit/>
          </a:bodyPr>
          <a:lstStyle/>
          <a:p>
            <a:r>
              <a:rPr lang="zh-TW" altLang="en-US" dirty="0"/>
              <a:t>凡事先想想是不是自己的問題，不要總是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抱怨</a:t>
            </a:r>
            <a:r>
              <a:rPr lang="zh-TW" altLang="en-US" dirty="0"/>
              <a:t>別人。</a:t>
            </a:r>
            <a:endParaRPr lang="en-US" altLang="zh-TW" dirty="0"/>
          </a:p>
          <a:p>
            <a:r>
              <a:rPr lang="zh-CN" altLang="en-US" dirty="0"/>
              <a:t>凡事先想想是不是自己的问题，不要总是</a:t>
            </a:r>
            <a:r>
              <a:rPr lang="zh-CN" altLang="en-US" u="sng" dirty="0">
                <a:solidFill>
                  <a:srgbClr val="FF0000"/>
                </a:solidFill>
              </a:rPr>
              <a:t>抱怨</a:t>
            </a:r>
            <a:r>
              <a:rPr lang="zh-CN" altLang="en-US" dirty="0"/>
              <a:t>别人。</a:t>
            </a:r>
            <a:endParaRPr lang="en-US" dirty="0"/>
          </a:p>
          <a:p>
            <a:endParaRPr lang="en-US" dirty="0"/>
          </a:p>
        </p:txBody>
      </p:sp>
      <p:pic>
        <p:nvPicPr>
          <p:cNvPr id="6" name="圖片 5" descr="抱怨不是好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1504" y="4304506"/>
            <a:ext cx="3963120" cy="17640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圖片 6" descr="抱怨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1984" y="3429000"/>
            <a:ext cx="4085262" cy="3060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段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(a section, a paragraph)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可以請你從這篇文章裏</a:t>
            </a:r>
            <a:r>
              <a:rPr lang="zh-TW" altLang="en-US" sz="3600" b="1" dirty="0"/>
              <a:t>選</a:t>
            </a:r>
            <a:r>
              <a:rPr lang="zh-TW" alt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一段</a:t>
            </a:r>
            <a:r>
              <a:rPr lang="zh-TW" altLang="en-US" sz="3600" dirty="0"/>
              <a:t>念嗎</a:t>
            </a:r>
            <a:r>
              <a:rPr lang="en-US" sz="3600" dirty="0"/>
              <a:t>? </a:t>
            </a:r>
          </a:p>
          <a:p>
            <a:r>
              <a:rPr lang="zh-CN" altLang="en-US" sz="3600" dirty="0"/>
              <a:t>可以请你从这篇文章里选</a:t>
            </a:r>
            <a:r>
              <a:rPr lang="zh-CN" altLang="en-US" sz="3600" u="sng" dirty="0">
                <a:solidFill>
                  <a:srgbClr val="C00000"/>
                </a:solidFill>
              </a:rPr>
              <a:t>一段</a:t>
            </a:r>
            <a:r>
              <a:rPr lang="zh-CN" altLang="en-US" sz="3600" dirty="0"/>
              <a:t>念吗</a:t>
            </a:r>
            <a:r>
              <a:rPr lang="en-US" altLang="zh-CN" sz="3600" dirty="0"/>
              <a:t>? </a:t>
            </a:r>
            <a:endParaRPr lang="en-US" sz="3600" dirty="0"/>
          </a:p>
        </p:txBody>
      </p:sp>
      <p:sp>
        <p:nvSpPr>
          <p:cNvPr id="7170" name="AutoShape 2" descr="data:image/jpeg;base64,/9j/4AAQSkZJRgABAQAAAQABAAD/2wCEAAkGBxQSEhQUEBQUFhQVFRQWFhgVFRgYGBgUFRUYGBQYGBwZHCggGBwnHRwUITEhJikrLi4uFyAzODMsNygtLisBCgoKBQUFDgUFDisZExkrKysrKysrKysrKysrKysrKysrKysrKysrKysrKysrKysrKysrKysrKysrKysrKysrK//AABEIALEBHQMBIgACEQEDEQH/xAAcAAEAAQUBAQAAAAAAAAAAAAAABQEDBAYHAgj/xABGEAACAgECAwQGBwQHCAIDAAABAgADEQQSBSExBhNBUSIyYXGBkRQjQlJyobEHYpLBM1NzgsLR0hUkQ3STorLwg+EWY2T/xAAUAQEAAAAAAAAAAAAAAAAAAAAA/8QAFBEBAAAAAAAAAAAAAAAAAAAAAP/aAAwDAQACEQMRAD8A7jERAREQEREBESkCsSmY3QKxKSsBERAREQEREBERAREQEREBERARKSsBERAREQEREBERAREQEREBERAREQIx9c4tCFfRa0pnH2RTvz88iRNl4TUvZqEsrUNtD1sxrbb6jWd2QU5YyHBX2zaJGWejew/rFDD2lPRf8ikCQouVwGRgynoVIIPxEuSHs0CHJUbGP2qzsb5r1+OZ6q75OlgsHlYNrfxqP8MCWiYFOvbo9TL7QysP5H8pV+LVL65KfjRl/UQM6UJmDXxrTtyW+knyFiZ+WZkm5GHrDBHgw8faDAuysxtLWla7UwBz+1k5PUkkkk/GXjYPMfOB7iYHEtSyKLEwyLnvAOu376+e3rjxGZThDMVYt4sfavh6SH7jDDezJgSESmZ4utVFLOQqqCWJOAAOZJPgIFyeWcDqQPfOU9q/2osSa+HgAf1zjJP9mp6fiPynO9drrbmLX22Wk/fdj8hnA9wED6T+nVf1lf8AGv8AnL6uD0IPuny2Kx5D5CZGm1dlbBqrLEYeKOy/oYH07Kzk/YH9oT94un1z7g7Ba7jgEMeQV8dQTyDfPznVxArERAREQEREBERAREQEREBKSsQERKQEj+MLgJZ9x1z+F/Qb9c/CSEsaxFdGrJHpqwxnngjBx84FmJZ0j7kQk5JUZPtxg/nmXoCJF8T7RabTtsvuVHwDtOc4PQ8p54R2i0+qdk07lyoyx2sAATgcyIEhdpUf10RvxKD+olocMp/qav8Apr/lNH7YdvijGjQ83B2tZgNhum2sfaPXn8syR/Z/r9a5tTWhiFCMrOAGBfnsOAPDBx1HxgbR/s6r+qr/AIRPFvCaGBVqayp6goCD7xM2IGBXQmm9KsbayUV0HqAE7Qyr0UjIzjqBJHhujFNexSSqlto+6pJKqPYByHsAljVJlGAGSVOB5nBx+cy9DqBZWjj7aK3zGYERwnil91rBqwiAk8+bAAlcH94tn3bD1nN/2m9sDqHfS0nFFbYdgf6V16j8APzInVOKcOZ67xQ/d221bFcfZYBtrD4sZxXhPYm9tWKNUhrVBvc5yHUNjCN4gnqeuM+MDXtDpLLiRRW9hHXYpYD3noPnL+o4Pqa+b6e8Dz7pmHxKg4nc9Jw6upAlahVUYAAwAPcJeWpeoAgfPG7njx8vH4g8xKzvmu4PRcPrqkf8Sgmcj7X3aXvDVo6VUI2GsBPMg81UZxgdCYGvmdv/AGe9tK9XWlFjEaqusbgwx3gXkXQ9G8MjqMziEu6TVNTYltZxZWwdD5MvP5HofYSIH0Zo+K95c1WxkKDJ38jjOFIA6qfMHHh1GJJyM0GzUDT6ociasrjoVtVSQfMcgfhJOAiIgIiICIiAiIgIiICIljU6pa8FyADn8lLE+wAAmBenm2wKpZuQUEk+QAyZZ0urWzds5hW2k+GcAkD3ZE5D+0nto2odtNp2K0oxWxlJBtZSQy8v+GD8yPLqE5xD9rlXpDT0WPyOx2KqCfsnGSQPz9k51xTtHqtS1b33EvUxasqqqUYgZ2lRkdByz4SLAiB2r9m/GW1OlbvCC9djhsDGQx3g4+JmwcY4gunpsufpWpbHmfAfE4E5l+yDW7dRdUellYYfirPP8mPynTuLcOXUUvTZna64OOo8iPaDzgc00/D9E4FvFNTjUXHeyq/JVb1QcKccsePKbB2g0FWg4ZedECO87vL7ixIdlUnJ8NpIHvnqvsJoNNUz37nCglnsfGB7AmBMnsfpFv4atVqk1P3gUHr3XeHu+fmOXygRHYfhVOi0w1uqIDWKCmee1D6oQdSzez2SS7Hau7VajUal9yUgmuqrPLdn02YeLdMnzJ8pGcW4EuhrVzbZqLyRTo0sxtrZuQYAdSBzz7BNw4FoV0tNWnySwUkk/afObDnzyYGbqdUlaszkAKAT4nnyHIcySeQ8zMXS8RLWd3bW1bMGardj00GMnAJ2sM81PPx6S3dpgL6uf9LcXYnyqqOxB7MgN8DJHjenV6wC6o4dWqZvC0er788wQOoJEDBr4zV3j1k4KWCvJDYLYU4LY2g8wAM85n8E5VBfuM6fBXIA+WJH6jZp9MtF7r3los2/v3Ya1goPtBIz4CZPAb93fDp9YrAfu2VI/wCpaBLzTuMENqr8uUPd0Vow6hz3j/LmufDzm4GaNr7W+nuoTer2PXZzA2IdGhLHPXHTA+9AkeM1lqSC+wejvbnnZn0wuOYJHIe+ZGiKbAKvVX0QMEYx4EHmD75icV1aV1123HFaOtthwTha0aw8gMnBUH4TPvYd+SvSypHz54JAPyx8oFnie7un2esVIHvxy/PE+fK+g9w/+59FWLkTkD9jr79VqVoVQiWn0nbAy/phRgZPJh4QNWjYWIVfWchF9ruQqj5kTI4joXoteq4AOhwcHI6Agg+IIIm3/sq7PfSNT39g+r0zKy+TXdVH931veVgdi4XoxTTVUowK60QAfuqBMuIgIiICIiAiIgIiICIiAlq+hXBV1DAgggjPIjB/LMuxAjLODq2ntoLuBb3uXU7XHesSdp8CM8vdOCdo+zzaK01531b3Wuzlz24yGAAAYZHhg4M+jTOc0aVdVQleoRGS6y4K32xeAbGcHw+2B+HxzyDkUTZ9Z2IvSw1rbp3bwHebXI8PRI5E+WZrWqrapilytW643K42kZGR18MeMCc7Caju+IaY5wC5Q+51K4+e2b1284zq6NTWKa2eoV7sbXKs5JB3bCM45YB85yrS6jY6WKfUdHB9qMGB/KfR72+juGOYyMnAOeY5wOY6XhGv4o4bWF6tOD0xsBx9xPP94zpunoWtFRAAqgKoHQAchMD6Xf8Ac0//AFj/AKZcrv1HjVUfw3H+aQIzT8Its1z6jUn6ur0dMmcgZGGsx4E/+9JL631gfFUsZfx5TaJdrvYnDVuvt5EfMGetVcERnIyEVmOOuFGeXtgY/F6GZM1jNlbLYmDgkr1UE9CV3Ln2zE45To9dTWNQxIrsS5VyVsFlecAr62eoIkrTYGAI6Ef+iRJ45Xknub9wzz7nmQozkNnpjn16QKit2UDUU95arvZU52sKzZuxkk+iVVip8wOXXlk8KXu9S1Y6fRqDnzKvYh/LbI9+0RNqVJUdzHB3EMyDBO4pXu5csZJAyZL1D/elPnS4+Tpj9T84F7jlbtUe7DEhkLKp2syBgXVTkYJXI/Kcw1SV/TLTpxdWvfgMiI9WS2mRET0gNrF2IyOeM+HOdeM0zivD2OqtNbKHR6NQocHa31TVEHHMer18DiBHX12mx6rLSXratqA2VR0C+lnb6xJNiE9QADjnzzeG69luZdSVU93uqBfeRWrYcFiAWILDHLoR1xJW6iu9ALFSxTg+DAHzU+Y8xzlrR8GoqbfXUgfGN5G58eQdssB05ZgegXt6Zrr+Tt8/UH5+6V7kIQtYCgncceJPUnzPIczMyYHFtC1yhBYUQ57zbydlx6obPoZ8SOeOQx1gcb7Xa36RrrmqG7Ngqrx9spisY97A4+E7n2R4KNHpKqeW4KDYQMbrG5ufn+QE5b+zfs/UvEmSw7hpmsFBz6L2IQD7yisvLwbP3Z2oQKxEQEREBERAREQEREBERAREQPLDkZzvh/Cz32ntJwlYuasBxhzcnq7PFlbec+WJ0UzSNHplrdCz4OnsuoxyIw7bqwc+qdprwfbjxgXDr6tPoKHsra06t6Q+0ZJs1JG5yf3c8vIKAJq3b5y3DqLNqkuUW19oLFCpx6WOQJxn3+2bgdPqERqaDX3TFirNnfSG5sEXGG5klckYzjmAJH6nRKyW1qyd33VXdb8MimjB38+XLcpycjIEDiwwRyx5cp3bs3wymzS0WOveF6qyS7Fue0Z6nHXM5p270YNpvpUGkLXW9iY2mxQcnIGDyKruHiuJ0T9mep7zhunPl3qfBLXUfpAmG4HpyMdzX/Dj9JT/AGDp/CvHuZh/OZVt7BsLUzDl6W5Avu5tn8pZXWvnmlY/+dT+W2AXhdY6bxj/APa/+qXtXVmp165RhzPmpHjPP0sDmzVAf2giviVLerbW2PusG/SBb0u2zvdpzWzcipIBJQd5tYHPrZ5jxzLI7PafxRj+K21h0x0ZyDy5e6Zg1S9AGPlhGx88Yl1Hz4Ee/lA8abTJWNtaKi+SqFHyEx7LMavT/vJevxwjD/xMzHOASBnAPLz9k1entG3eU9/p2RwzeirAtzrYEBX2E4OM7d3SBvE0zt9QyFLlOEsRtLbnoBYQaWPkN/oH2W+yT2n4/S3XvE/tKnQfMjB+c8a7iuksRq7LanV1KsoIY7TyOQuSPfAimvozVdpiq94y1WVDCnJHVk6q6kc+XTOegxIXWhQSxwB5zURxWynklNeqfJWrUA7Sa/sG7KbgQOR27gcZ8cDK0C1Mws4g9mosGdtdenvGnQHw2lfrT+8/wAgZWn7R0Wn6q+tsnAKnKknoAw5E/GedZxI3h66WKKoYXXjGEAHpBCeRf28wuPPlIH9p/GQ1WlrpqsVF1AtZWXu1ZKlLbRg5Bzjy6TMruXXd3VQuNKoDWEchY/2afcOrD3L5wHAuCJaosqU1pWP91I9dRnPe5P2nPPn1B59TN44FxE2oQ+BbWdtgHIZ8GA+6w5j4jwlmmoKABMDWN3FqXgejkLb/AGZPMn8Pre4NA2iJQGVgIiICIiAiIgIiICIiAiIgUmqdptJ3TvaQDVcqLaT6qOh9Cx/JSPRLeGFPnNrlCM9YGuaBitKCxgWCgEqdwOOhzjnyxzkbwjuk+rDK7om1gDyAY+K5wM7QP7s2BuzGjJydNTnr6gnJ+PVvXqNQ1JK5uemsK7JyDbVrATAVQf0JgTvaqxL6rdMoG3GLT0VftBFx9rO33D2mSX7JeXDlGc4tt/Nt385qdvCmaru7L1XI5rXWAhPiGySzg+OTzm4/s0DDS2K4AZb3U46ckr5j2Hr8YG2yKvWgE7tMSc9fo4YH25AOZKzAfjNC+tYF/ECv6gQLCW1LzTS2f3aFH6kS+Ne/2dPd8e6T9bJ5HHdN4XV/Bsz2OLVZwC5/DVYR8wuPzgXxY5+wB+J+f/aDFZs+0EHuLNy+IEtrrS3q1W9ftKF+PpMOXul9GY9QB/ez/KBcmu9rWOdPlS1a2M9mFLFVRDsbABPJymcdB7MzYpYqY/SVHgKnJ95dAP8AFA16jiBsx9GV7ifGvki+1nJCr+Z9kpq+E6wWPYURw9Pdha3GUYFiCe8Cgg7vDym7RiBq1evNajfptQuBj+j3/wDgWlf9vVeIsH4q3H6ibRiDA5B2k16ajiGnrAJStkYg5A32ZC5HjgDPxE6PRSFGFAHuGPf+c5PqtWLuJm0EkPrFAz91CKxj2ejn4zrkDHs1GLEQ/bVyD7Vxy/M/KWOLWDC1kZFpKf8AYx/lj4yxxizbdpT53Ff4q3lOOH6zSf8AMKPmj/5wJXsvqS9AVjl6iam9uz1T8V2n4yXmt9n32aq+vwZEsHvBKN+XdzZICIiAiIgIiICIiAiIgIiUzAGROk44ll7VKDgA7XyNrsp+sVfPby5+PPyMt9pNW2FoqJD25JIPNal9cjyJyFH4s+Ehu8DkV0Jst0yixRnkCCV2nHmNwPsJgTDXvbagB2pXbaSy59MVYXb1xjLEHOfU5TlXE6+9+j4ZgWuvt9E8yrbvH+8B8Z1GzV1vpX1CDaVqvJXoVs2/WKwH2gR/Oc34NTusBPStFRff1f8APA/uwLtfDKA4Q1gvs3lj16gdep8efsm39g6glVyjOBqG6nP/AA65od2vZdXYyjI+rpA82xuIB8D6Q+U3zsExNNxOAfpDZxz593XA2aWr9UqY3tjPTr/KXZQnHXkIGP8A7Rr+/n3Bj+glH4goGcWN+Gqw/wCGevp9X9bX/Gv+ctvxWkHBtrz5bgT+UCv0tj6tNnsLFFB+bZHxEuBrD9lF97En29AP1lleJIfUFjc/s1P/ADUcvbLy3sf+Gw/EVGfkSfnAvTxokzdY3klafmzfzE9xwo57xvO1h/CAn6g/OBnxEoYFZh8Z1Br09zr1SqxhjzCkjpMuebEDAg8wRgj2HkYHz/wBMXaVev1tQ9+OZ/mZ22c47Hdne61OnswLU7qw7nxms5Aq2rnrtyC3v6dJ0iBCdpPW0p8tSn5hhPXaA/WaT/mU/wDFpa7TDNmjXz1IP8Nbn+U98f8A6bRD/wDoz8FqsP8AlAyNO+3X1j79Vw+A7tv5TZxNa0tYbXqf6um0/FjWv+r5TJ4PxE73rck/XXKp6899jAe7AOPdAnYiICIiAiIgIiICIiAkLq9XZ34rIKp3lYDfeBG48/epEmp5Zc/Dn8YECKQ+q1BbntSqsewbd56dDls/CRBpsp1TAZP0ggl+WVprAz06nLAZ8yJKcT0r03nUIGZHXFiqMlSAMPgDLDCgcskH3nGN3DWWNqFIdduUCHPJV+rHkfSax/adnlAweJ6Jm1L10uaqygOpGTiwWBlUBR0bAOWz0wOfLGqaW+vSb6bmCOjOfSPN1JJVl8WyPLx5TdrUXUAd6WrsG4Fqm2lcekyE+IXKg/vE4mkdrtBtFdtXeLW3ebbjYxst2AEZ3cgh9Ij8J6DqF/hmiBo+sHOwtY3mC5JHuwMD4TbOwSEadyTuLX2HJ8cBV/lOf6rSXJY9f0izCbeu3mrorqfV8mA+E6J2CpK6KvJJ3Na2SckhrGx+WIGwzxc4VSW6Ac+RPL3DrPcQIga/SeS/9B/9EvJxejorH4VWf6JJbj5xu9v5wMI8SXkAtzZ8qbMfPbgfGV+kWH1aiPxuq8v7u4mZcQPLuACT0AJPuHMxwywKlSnkzoXx7yC35sPnLFtodu6Qgscb8c9inqW8iegHjn2S1q9Dc1ruu0cgiZP2VUkH2ZsbJ9lY8+QTkoYURASN1Qs+kUkZ7vL5x0/oz63xxJOIGg0aNNFqFOoJUBWppsJ+qdWfcqk/ZsHJcE88ZGfDZxYMZyMec89sdCt+i1COAR3bMM+DJ6Sn5gTlXYrswddbZuuuqqqrTHdWMNz2FsZGcYUL0xzz7IG58b4gg1WlBzhS7E45Lldilj0GSdo8zMPtR2hoq1GnL2qorW6wjqxOFVcKMk9Wnng/Zx9JdfXe4tRkr2FiSWUsc7lYnoQPZ6XtkJx6hG4jpqq1UelQrBVA5Pdls4H3ATA6L2W0z4e+5djW42qTllqA9ENjluJLMR4ZA8Jk8O4OEO5zufvLLMjkMu9hXl7Fcj4SVlYFBKxEBERAREQEREBERAREQKGa/q9D3LGzTOq5yWqfIrZj1KnH1ZPsyD5A85sJmPqdDXZ/SIre8Zgc1bi1D5rrcB1Ru9S59u5gzMF3LyxZYTlhnkpHLwhuPdpNTrFSpqqwK2z6AAGNpUgEO3LB8vCdM1HY7RP61Cn4sP0MgeI9hbEu7zh9lVI2hQpUggjOSHAJOfb5QNX7QWjvrNpzto04JAPMrVg9fhOk8D03daelPFa1B9+Mn88zU07Bao2i2/UV2EvWXQhvSVP3zz6ADGPlNh4pwnUXDazDHiuNtZ8uaP3hPxA9kDP1vEaacd9bXXkZHeOqkj2BiMyIftvoR01COfKsM5+SgzCs7Cs7bj9GQ8hlEszy6cw4zM7R9iguN+otPsT0R/3FoD/8tpP9HXqbDjOEpP8AjKyL1PbtwcDR2J4f7xYKzn3KH/WbfouCpX0e0/if/LEyV0KAg+lkfvsfyzgwOeN2s17kd1RpVB8TczfqFmbotbrbDtvrRg3I7dQtagHy2JvP8U3k6VD1Rf4R/lPP0Gv7i/KBgcKLI3crTWiqMsUY459MArlj5np7SeUlxLNWlRSSqqCepA5nyyfGX4CIiBSRnFu0Om0pUam+uosCVDtjIHXEzNZpy64DMh81ODNW4jw5sHDatyPvV7x+TCB64z250Pc2Kt4ctW4GxWIJKkDnjAmv/sV1AdNQykbc0pnI9dVYsvtxuX5yM4nonVsDTMT5/RKh+bEkzI4ZZqUI2o4A6BadOMe3KlTn5wOj8X4MmowSXR1BCvW21gG6jyI6HBB6TknYbTM/EaNxLsj22WMeZYorJuPvJWbpX2hfTjOrZh9pdzLuYfdVEyW+PzkD+yKhrdTqL9h7pA9aPnId7LNzAee0AA45AnGTA6xERAREQEREBERAREQEREBERAREQEREBERAREQEREBERAREQEREBERAoRI3jehutTbp7u4Yn0mCbiV8hzGPfJOIGo8M7B0o+/UWPqHzn0+S58yOZf8AvEzbK0CjAAAHQAYE9RAREQEREBERAREQEREBERAREQEREBERAREQEREBERAREQEREBERAREQEREBERAREQEREBERAREQ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208" y="4005065"/>
            <a:ext cx="3566862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764704"/>
            <a:ext cx="5472608" cy="530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8131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怪不得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no wonder)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268760"/>
            <a:ext cx="9144000" cy="5400600"/>
          </a:xfrm>
        </p:spPr>
        <p:txBody>
          <a:bodyPr>
            <a:normAutofit/>
          </a:bodyPr>
          <a:lstStyle/>
          <a:p>
            <a:r>
              <a:rPr lang="zh-TW" altLang="en-US" dirty="0"/>
              <a:t>他平常就有閱讀中文報紙的習慣， </a:t>
            </a:r>
            <a:r>
              <a:rPr lang="zh-TW" alt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怪不得</a:t>
            </a:r>
            <a:r>
              <a:rPr lang="zh-TW" altLang="en-US" dirty="0"/>
              <a:t>他中文閱讀的速度會這麼快。</a:t>
            </a:r>
            <a:endParaRPr lang="en-US" altLang="zh-TW" dirty="0"/>
          </a:p>
          <a:p>
            <a:r>
              <a:rPr lang="zh-CN" altLang="en-US" dirty="0"/>
              <a:t>他平常就有阅读中文报纸的习惯， </a:t>
            </a:r>
            <a:r>
              <a:rPr lang="zh-CN" altLang="en-US" u="sng" dirty="0">
                <a:solidFill>
                  <a:srgbClr val="C00000"/>
                </a:solidFill>
              </a:rPr>
              <a:t>怪不得</a:t>
            </a:r>
            <a:r>
              <a:rPr lang="zh-CN" altLang="en-US" dirty="0"/>
              <a:t>他中文阅读的速度会这么快。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3356993"/>
            <a:ext cx="4104456" cy="312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2E63-DA64-44F0-93E9-9A6EFBCB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456B4-7FCD-4F67-929E-32E40CC87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780929"/>
            <a:ext cx="8229600" cy="172819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zh-CN" altLang="en-US" dirty="0"/>
              <a:t>这么晚了还没吃饭，</a:t>
            </a:r>
            <a:r>
              <a:rPr lang="en-US" altLang="zh-CN" dirty="0"/>
              <a:t>_____________?(</a:t>
            </a:r>
            <a:r>
              <a:rPr lang="zh-CN" altLang="en-US" dirty="0"/>
              <a:t>难道</a:t>
            </a:r>
            <a:r>
              <a:rPr lang="en-US" altLang="zh-CN" dirty="0"/>
              <a:t>)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zh-CN" dirty="0"/>
              <a:t> </a:t>
            </a:r>
            <a:r>
              <a:rPr lang="zh-CN" altLang="en-US" dirty="0"/>
              <a:t>都</a:t>
            </a:r>
            <a:r>
              <a:rPr lang="en-US" altLang="zh-CN" dirty="0"/>
              <a:t>7</a:t>
            </a:r>
            <a:r>
              <a:rPr lang="zh-CN" altLang="en-US" dirty="0"/>
              <a:t>点了还不起床，</a:t>
            </a:r>
            <a:r>
              <a:rPr lang="en-US" altLang="zh-CN" dirty="0"/>
              <a:t>_____________?(</a:t>
            </a:r>
            <a:r>
              <a:rPr lang="zh-CN" altLang="en-US" dirty="0"/>
              <a:t>难道</a:t>
            </a:r>
            <a:r>
              <a:rPr lang="en-US" altLang="zh-CN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594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2E63-DA64-44F0-93E9-9A6EFBCB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456B4-7FCD-4F67-929E-32E40CC87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60848"/>
            <a:ext cx="8229600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原来</a:t>
            </a:r>
            <a:r>
              <a:rPr lang="en-US" altLang="zh-CN" dirty="0"/>
              <a:t>Tony</a:t>
            </a:r>
            <a:r>
              <a:rPr lang="zh-CN" altLang="en-US" dirty="0"/>
              <a:t>在台湾住过</a:t>
            </a:r>
            <a:r>
              <a:rPr lang="en-US" altLang="zh-CN" dirty="0"/>
              <a:t>4</a:t>
            </a:r>
            <a:r>
              <a:rPr lang="zh-CN" altLang="en-US" dirty="0"/>
              <a:t>年</a:t>
            </a:r>
            <a:r>
              <a:rPr lang="en-US" altLang="zh-CN" dirty="0"/>
              <a:t>,</a:t>
            </a:r>
          </a:p>
          <a:p>
            <a:pPr marL="0" indent="0">
              <a:buNone/>
            </a:pPr>
            <a:r>
              <a:rPr lang="en-US" altLang="zh-CN" dirty="0"/>
              <a:t>___________________________</a:t>
            </a:r>
            <a:r>
              <a:rPr lang="zh-CN" altLang="en-US" dirty="0"/>
              <a:t>。</a:t>
            </a:r>
            <a:r>
              <a:rPr lang="en-US" altLang="zh-CN" dirty="0"/>
              <a:t>(</a:t>
            </a:r>
            <a:r>
              <a:rPr lang="zh-CN" altLang="en-US" dirty="0"/>
              <a:t>怪不得</a:t>
            </a:r>
            <a:r>
              <a:rPr lang="en-US" altLang="zh-CN" dirty="0"/>
              <a:t>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他天天在外面吃饭</a:t>
            </a:r>
            <a:r>
              <a:rPr lang="en-US" altLang="zh-CN" dirty="0"/>
              <a:t>,</a:t>
            </a:r>
          </a:p>
          <a:p>
            <a:pPr marL="0" indent="0">
              <a:buNone/>
            </a:pPr>
            <a:r>
              <a:rPr lang="en-US" altLang="zh-CN" dirty="0"/>
              <a:t>___________________________</a:t>
            </a:r>
            <a:r>
              <a:rPr lang="zh-CN" altLang="en-US" dirty="0"/>
              <a:t>。</a:t>
            </a:r>
            <a:r>
              <a:rPr lang="en-US" altLang="zh-CN" dirty="0"/>
              <a:t>(</a:t>
            </a:r>
            <a:r>
              <a:rPr lang="zh-CN" altLang="en-US" dirty="0"/>
              <a:t>怪不得</a:t>
            </a:r>
            <a:r>
              <a:rPr lang="en-US" altLang="zh-CN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473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2E63-DA64-44F0-93E9-9A6EFBCB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456B4-7FCD-4F67-929E-32E40CC87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60848"/>
            <a:ext cx="8229600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4.</a:t>
            </a:r>
            <a:r>
              <a:rPr lang="zh-CN" altLang="en-US" dirty="0"/>
              <a:t>这次拔河比赛班上能得第一名，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___________________________</a:t>
            </a:r>
            <a:r>
              <a:rPr lang="zh-CN" altLang="en-US" dirty="0"/>
              <a:t>。</a:t>
            </a:r>
            <a:r>
              <a:rPr lang="en-US" altLang="zh-CN" dirty="0"/>
              <a:t>(</a:t>
            </a:r>
            <a:r>
              <a:rPr lang="zh-CN" altLang="en-US" dirty="0"/>
              <a:t>靠</a:t>
            </a:r>
            <a:r>
              <a:rPr lang="en-US" altLang="zh-CN" dirty="0"/>
              <a:t>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746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載</a:t>
            </a:r>
            <a:r>
              <a:rPr lang="zh-CN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（载）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to carry, to load)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>
            <a:normAutofit/>
          </a:bodyPr>
          <a:lstStyle/>
          <a:p>
            <a:r>
              <a:rPr lang="zh-TW" altLang="en-US" dirty="0"/>
              <a:t>這輛公車</a:t>
            </a:r>
            <a:r>
              <a:rPr lang="zh-TW" altLang="en-US" b="1" u="sng" dirty="0">
                <a:solidFill>
                  <a:srgbClr val="C00000"/>
                </a:solidFill>
              </a:rPr>
              <a:t>載滿</a:t>
            </a:r>
            <a:r>
              <a:rPr lang="zh-TW" altLang="en-US" dirty="0"/>
              <a:t>了要去爬山的</a:t>
            </a:r>
            <a:r>
              <a:rPr lang="zh-TW" altLang="en-US" b="1" dirty="0"/>
              <a:t>遊</a:t>
            </a:r>
            <a:r>
              <a:rPr lang="zh-TW" altLang="en-US" dirty="0"/>
              <a:t>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(tourist)</a:t>
            </a:r>
            <a:r>
              <a:rPr lang="zh-TW" altLang="en-US" dirty="0"/>
              <a:t>。 </a:t>
            </a:r>
            <a:endParaRPr lang="en-US" altLang="zh-TW" dirty="0"/>
          </a:p>
          <a:p>
            <a:r>
              <a:rPr lang="zh-CN" altLang="en-US" dirty="0"/>
              <a:t>这辆公车载满了要去爬山的游客</a:t>
            </a:r>
            <a:r>
              <a:rPr lang="en-US" altLang="zh-CN" dirty="0"/>
              <a:t>(tourist)</a:t>
            </a:r>
            <a:r>
              <a:rPr lang="zh-CN" altLang="en-US" dirty="0"/>
              <a:t>。 </a:t>
            </a:r>
            <a:endParaRPr lang="en-US" dirty="0"/>
          </a:p>
        </p:txBody>
      </p:sp>
      <p:pic>
        <p:nvPicPr>
          <p:cNvPr id="6" name="圖片 5" descr="載滿人的公車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3712" y="2852936"/>
            <a:ext cx="5508000" cy="36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2E63-DA64-44F0-93E9-9A6EFBCB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456B4-7FCD-4F67-929E-32E40CC87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780929"/>
            <a:ext cx="8229600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5.</a:t>
            </a:r>
            <a:r>
              <a:rPr lang="zh-CN" altLang="en-US" dirty="0"/>
              <a:t>我妈妈今天不能来接我，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___________________________</a:t>
            </a:r>
            <a:r>
              <a:rPr lang="zh-CN" altLang="en-US" dirty="0"/>
              <a:t>。</a:t>
            </a:r>
            <a:r>
              <a:rPr lang="en-US" altLang="zh-CN" dirty="0"/>
              <a:t>(</a:t>
            </a:r>
            <a:r>
              <a:rPr lang="zh-CN" altLang="en-US" dirty="0"/>
              <a:t>载</a:t>
            </a:r>
            <a:r>
              <a:rPr lang="en-US" altLang="zh-CN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456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2E63-DA64-44F0-93E9-9A6EFBCB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456B4-7FCD-4F67-929E-32E40CC87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780929"/>
            <a:ext cx="8229600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5.</a:t>
            </a:r>
            <a:r>
              <a:rPr lang="zh-CN" altLang="en-US" dirty="0"/>
              <a:t>小明的房间很乱，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___________________________</a:t>
            </a:r>
            <a:r>
              <a:rPr lang="zh-CN" altLang="en-US" dirty="0"/>
              <a:t>连走路的地方都没有。</a:t>
            </a:r>
            <a:r>
              <a:rPr lang="en-US" altLang="zh-CN" dirty="0"/>
              <a:t>(</a:t>
            </a:r>
            <a:r>
              <a:rPr lang="zh-CN" altLang="en-US" dirty="0"/>
              <a:t>满地</a:t>
            </a:r>
            <a:r>
              <a:rPr lang="en-US" altLang="zh-CN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641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3931"/>
            <a:ext cx="476883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836712"/>
            <a:ext cx="424253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4088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9536" y="0"/>
            <a:ext cx="8291264" cy="1417638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Auburn 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華工塑像</a:t>
            </a:r>
            <a:endParaRPr 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 descr="華工塑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5712" y="1600200"/>
            <a:ext cx="6662752" cy="493200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Marshall Gold Discovery State Historic park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8110" y="837384"/>
            <a:ext cx="6292266" cy="6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276872"/>
            <a:ext cx="8824462" cy="199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4691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FB23-C9DA-D56A-331B-CA2EEB7010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第四周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72B78-D84A-4C6B-3765-766C78374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108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0D97A-787C-474A-96B0-3DBD56D7B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32" y="1"/>
            <a:ext cx="4824536" cy="65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047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BFCE1-B5FF-4B1E-96F0-3C13553B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095" y="548391"/>
            <a:ext cx="4503810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518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2AD76-14C3-4FFA-A397-BFF74DCD7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095" y="529339"/>
            <a:ext cx="4503810" cy="57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563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509DA-595F-4AB4-8092-66EC73CDB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57" y="571253"/>
            <a:ext cx="4458086" cy="57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794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3931"/>
            <a:ext cx="476883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836712"/>
            <a:ext cx="424253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8059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E791F-D504-4E10-9018-AC107A4C96C1}"/>
              </a:ext>
            </a:extLst>
          </p:cNvPr>
          <p:cNvSpPr txBox="1"/>
          <p:nvPr/>
        </p:nvSpPr>
        <p:spPr>
          <a:xfrm>
            <a:off x="2135560" y="6206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回答问题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D2D87-4CBE-40CD-994C-A40A1EEE60B1}"/>
              </a:ext>
            </a:extLst>
          </p:cNvPr>
          <p:cNvSpPr txBox="1"/>
          <p:nvPr/>
        </p:nvSpPr>
        <p:spPr>
          <a:xfrm>
            <a:off x="2207568" y="1412777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 </a:t>
            </a:r>
            <a:r>
              <a:rPr lang="zh-CN" altLang="en-US" dirty="0"/>
              <a:t>清明节那天大家把什么安放在墓碑前</a:t>
            </a:r>
            <a:r>
              <a:rPr lang="en-US" altLang="zh-CN" dirty="0"/>
              <a:t>?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_______________________________________________________________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大家扫完墓后接着一起去哪里玩</a:t>
            </a:r>
            <a:r>
              <a:rPr lang="en-US" altLang="zh-CN" dirty="0"/>
              <a:t>?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_______________________________________________________________</a:t>
            </a:r>
          </a:p>
          <a:p>
            <a:r>
              <a:rPr lang="en-US" altLang="zh-CN" dirty="0"/>
              <a:t>3. 19</a:t>
            </a:r>
            <a:r>
              <a:rPr lang="zh-CN" altLang="en-US" dirty="0"/>
              <a:t>世纪时，许多穷苦华工被雇佣到美国做什么</a:t>
            </a:r>
            <a:r>
              <a:rPr lang="en-US" altLang="zh-CN" dirty="0"/>
              <a:t>?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_______________________________________________________________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加州的州花是什么</a:t>
            </a:r>
            <a:r>
              <a:rPr lang="en-US" altLang="zh-CN" dirty="0"/>
              <a:t>?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_______________________________________________________________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加州最早发现金子的城市是哪里</a:t>
            </a:r>
            <a:r>
              <a:rPr lang="en-US" altLang="zh-CN" dirty="0"/>
              <a:t>?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9501960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58361"/>
            <a:ext cx="4824536" cy="634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7956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60648"/>
            <a:ext cx="546801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78" y="3397135"/>
            <a:ext cx="5437916" cy="127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4555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548680"/>
            <a:ext cx="600587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31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836712"/>
            <a:ext cx="7121573" cy="539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7294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836712"/>
            <a:ext cx="585006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738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628800"/>
            <a:ext cx="888784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386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3290</Words>
  <Application>Microsoft Office PowerPoint</Application>
  <PresentationFormat>Widescreen</PresentationFormat>
  <Paragraphs>155</Paragraphs>
  <Slides>91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2" baseType="lpstr">
      <vt:lpstr>等线</vt:lpstr>
      <vt:lpstr>標楷體</vt:lpstr>
      <vt:lpstr>KaiTi</vt:lpstr>
      <vt:lpstr>新細明體</vt:lpstr>
      <vt:lpstr>王漢宗中明體注音</vt:lpstr>
      <vt:lpstr>華康標宋W4注音字</vt:lpstr>
      <vt:lpstr>Arial</vt:lpstr>
      <vt:lpstr>Calibri</vt:lpstr>
      <vt:lpstr>Calibri Light</vt:lpstr>
      <vt:lpstr>Times New Roman</vt:lpstr>
      <vt:lpstr>Office Theme</vt:lpstr>
      <vt:lpstr>八册第六课</vt:lpstr>
      <vt:lpstr>第六課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清明節掃墓 清明节扫墓</vt:lpstr>
      <vt:lpstr>清明節祭品 清明节祭品</vt:lpstr>
      <vt:lpstr>課文問題  课文问题</vt:lpstr>
      <vt:lpstr>Auburn 華工塑像</vt:lpstr>
      <vt:lpstr>Marshall Gold Discovery State Historic park</vt:lpstr>
      <vt:lpstr>擦(to wipe)</vt:lpstr>
      <vt:lpstr>板擦( a black board eraser)</vt:lpstr>
      <vt:lpstr>请用括号内的字造句来完成对话：</vt:lpstr>
      <vt:lpstr>默念( to recite silently)</vt:lpstr>
      <vt:lpstr>默默地(silently)</vt:lpstr>
      <vt:lpstr>沿著沿着(to along)</vt:lpstr>
      <vt:lpstr>繞绕(to circle around)/ 繞來繞去 绕来绕去(to go in circles)</vt:lpstr>
      <vt:lpstr>请用括号内的字造句来完成对话：</vt:lpstr>
      <vt:lpstr>橫貫 横贯 (to cross from east to west)</vt:lpstr>
      <vt:lpstr>第二周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華工築鐵路 华工筑铁路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繼續 继续(continue)</vt:lpstr>
      <vt:lpstr>雇用( hire)</vt:lpstr>
      <vt:lpstr>鋪  铺( to pave, to lay)</vt:lpstr>
      <vt:lpstr>第三周</vt:lpstr>
      <vt:lpstr>華工築鐵路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China Wall in Sierra Nevada, California</vt:lpstr>
      <vt:lpstr>勞工 劳工(labors)</vt:lpstr>
      <vt:lpstr>抱怨(to complain)</vt:lpstr>
      <vt:lpstr>段(a section, a paragraph)</vt:lpstr>
      <vt:lpstr>怪不得( no wonder)</vt:lpstr>
      <vt:lpstr>请用括号内的字造句来完成对话:</vt:lpstr>
      <vt:lpstr>请用括号内的字造句来完成对话:</vt:lpstr>
      <vt:lpstr>请用括号内的字造句来完成对话:</vt:lpstr>
      <vt:lpstr>載（载）( to carry, to load)</vt:lpstr>
      <vt:lpstr>请用括号内的字造句来完成对话:</vt:lpstr>
      <vt:lpstr>请用括号内的字造句来完成对话:</vt:lpstr>
      <vt:lpstr>PowerPoint Presentation</vt:lpstr>
      <vt:lpstr>Auburn 華工塑像</vt:lpstr>
      <vt:lpstr>Marshall Gold Discovery State Historic park</vt:lpstr>
      <vt:lpstr>第四周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八册第六课</dc:title>
  <dc:creator>Xin Tong</dc:creator>
  <cp:lastModifiedBy>Xin Tong</cp:lastModifiedBy>
  <cp:revision>4</cp:revision>
  <dcterms:created xsi:type="dcterms:W3CDTF">2022-05-29T22:36:57Z</dcterms:created>
  <dcterms:modified xsi:type="dcterms:W3CDTF">2022-05-29T22:44:56Z</dcterms:modified>
</cp:coreProperties>
</file>